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7" r:id="rId3"/>
    <p:sldId id="298" r:id="rId4"/>
    <p:sldId id="299" r:id="rId5"/>
    <p:sldId id="300" r:id="rId6"/>
    <p:sldId id="302" r:id="rId7"/>
    <p:sldId id="303" r:id="rId8"/>
    <p:sldId id="305" r:id="rId9"/>
    <p:sldId id="258" r:id="rId10"/>
    <p:sldId id="259" r:id="rId11"/>
    <p:sldId id="260" r:id="rId12"/>
    <p:sldId id="262" r:id="rId13"/>
    <p:sldId id="263" r:id="rId14"/>
    <p:sldId id="264" r:id="rId15"/>
    <p:sldId id="268" r:id="rId16"/>
    <p:sldId id="284" r:id="rId17"/>
    <p:sldId id="285" r:id="rId18"/>
    <p:sldId id="287" r:id="rId19"/>
    <p:sldId id="288" r:id="rId20"/>
    <p:sldId id="291" r:id="rId21"/>
    <p:sldId id="293" r:id="rId22"/>
    <p:sldId id="294" r:id="rId23"/>
    <p:sldId id="301" r:id="rId24"/>
    <p:sldId id="282" r:id="rId25"/>
    <p:sldId id="296" r:id="rId26"/>
    <p:sldId id="26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91AF10-B734-4D51-9608-5B4C5800D99E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E35CEB-CF36-4FCE-9166-984AE4462B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I2tP8dpwN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kvlrWpsnuQ" TargetMode="External"/><Relationship Id="rId2" Type="http://schemas.openxmlformats.org/officeDocument/2006/relationships/hyperlink" Target="http://www.youtube.com/watch?v=KFYf_it461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AQRNzepe4wI" TargetMode="External"/><Relationship Id="rId4" Type="http://schemas.openxmlformats.org/officeDocument/2006/relationships/hyperlink" Target="http://www.youtube.com/watch?v=79M2lSVZiY4&amp;feature=relate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9M2lSVZiY4&amp;feature=related" TargetMode="External"/><Relationship Id="rId2" Type="http://schemas.openxmlformats.org/officeDocument/2006/relationships/hyperlink" Target="http://www.youtube.com/watch?v=HkvlrWpsnu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AQRNzepe4w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458200" cy="54102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Moon</a:t>
            </a:r>
            <a:br>
              <a:rPr lang="en-US" sz="11500" dirty="0" smtClean="0"/>
            </a:br>
            <a:r>
              <a:rPr lang="en-US" sz="11500" dirty="0" smtClean="0"/>
              <a:t>Seasons</a:t>
            </a:r>
            <a:br>
              <a:rPr lang="en-US" sz="11500" dirty="0" smtClean="0"/>
            </a:br>
            <a:r>
              <a:rPr lang="en-US" sz="11500" dirty="0" smtClean="0"/>
              <a:t>Tides</a:t>
            </a:r>
            <a:endParaRPr lang="en-US" sz="1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620512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Phase</a:t>
            </a:r>
            <a:r>
              <a:rPr lang="en-US" sz="4000" dirty="0" smtClean="0"/>
              <a:t>: the change in the sunlit area of one celestial body as seen from another celestial body.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When </a:t>
            </a:r>
            <a:r>
              <a:rPr lang="en-US" sz="4000" dirty="0" smtClean="0"/>
              <a:t>the moon revolves around Earth, the sunlight that reflects on the Earth changes </a:t>
            </a:r>
            <a:r>
              <a:rPr lang="en-US" sz="4000" dirty="0" smtClean="0"/>
              <a:t>too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Waxing</a:t>
            </a:r>
            <a:r>
              <a:rPr lang="en-US" sz="4400" dirty="0" smtClean="0"/>
              <a:t>: the sunlit part of the moon appears to get </a:t>
            </a:r>
            <a:r>
              <a:rPr lang="en-US" sz="4400" dirty="0" smtClean="0">
                <a:solidFill>
                  <a:srgbClr val="FF0000"/>
                </a:solidFill>
              </a:rPr>
              <a:t>larger </a:t>
            </a:r>
            <a:r>
              <a:rPr lang="en-US" sz="4400" dirty="0" smtClean="0"/>
              <a:t>(growing)</a:t>
            </a:r>
            <a:endParaRPr lang="en-US" sz="4400" dirty="0" smtClean="0">
              <a:solidFill>
                <a:srgbClr val="FF0000"/>
              </a:solidFill>
            </a:endParaRP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Waning</a:t>
            </a:r>
            <a:r>
              <a:rPr lang="en-US" sz="4400" dirty="0" smtClean="0"/>
              <a:t>: the sunlit part of the moon appears to get </a:t>
            </a:r>
            <a:r>
              <a:rPr lang="en-US" sz="4400" dirty="0" smtClean="0">
                <a:solidFill>
                  <a:srgbClr val="FF0000"/>
                </a:solidFill>
              </a:rPr>
              <a:t>smaller </a:t>
            </a:r>
            <a:r>
              <a:rPr lang="en-US" sz="4400" dirty="0" smtClean="0"/>
              <a:t>(shrinking)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Gibbous</a:t>
            </a:r>
            <a:r>
              <a:rPr lang="en-US" sz="4400" dirty="0" smtClean="0"/>
              <a:t>: swollen on one side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62051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Eclipse</a:t>
            </a:r>
            <a:r>
              <a:rPr lang="en-US" sz="3600" dirty="0" smtClean="0"/>
              <a:t>: the shadow of one celestial body falls on another body</a:t>
            </a:r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Lunar eclipse</a:t>
            </a:r>
            <a:r>
              <a:rPr lang="en-US" sz="3600" dirty="0" smtClean="0"/>
              <a:t>: when the Earth comes between the sun and the moon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shadow of the Earth falls on the moon.</a:t>
            </a:r>
            <a:endParaRPr lang="en-US" sz="3600" dirty="0"/>
          </a:p>
        </p:txBody>
      </p:sp>
      <p:pic>
        <p:nvPicPr>
          <p:cNvPr id="1028" name="Picture 4" descr="https://encrypted-tbn0.gstatic.com/images?q=tbn:ANd9GcRLjhRpAJ_C4jEhXWRkIIY6J1ilfqaQiWfwi5wTEPKG109XgWeI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4765" y="3810001"/>
            <a:ext cx="4069236" cy="3048000"/>
          </a:xfrm>
          <a:prstGeom prst="rect">
            <a:avLst/>
          </a:prstGeom>
          <a:noFill/>
        </p:spPr>
      </p:pic>
      <p:pic>
        <p:nvPicPr>
          <p:cNvPr id="1030" name="Picture 6" descr="Picture of a lunar eclip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886201"/>
            <a:ext cx="4829173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Solar Eclipse</a:t>
            </a:r>
            <a:r>
              <a:rPr lang="en-US" sz="4000" dirty="0" smtClean="0"/>
              <a:t>: when the moon comes between the Earth and the </a:t>
            </a:r>
            <a:r>
              <a:rPr lang="en-US" sz="4000" dirty="0" smtClean="0"/>
              <a:t>sun</a:t>
            </a:r>
          </a:p>
          <a:p>
            <a:r>
              <a:rPr lang="en-US" sz="4000" dirty="0" smtClean="0"/>
              <a:t>the </a:t>
            </a:r>
            <a:r>
              <a:rPr lang="en-US" sz="4000" dirty="0" smtClean="0"/>
              <a:t>shadow of the moon falls on part of the Earth</a:t>
            </a:r>
            <a:endParaRPr lang="en-US" sz="4000" dirty="0"/>
          </a:p>
        </p:txBody>
      </p:sp>
      <p:pic>
        <p:nvPicPr>
          <p:cNvPr id="18436" name="Picture 4" descr="https://encrypted-tbn3.gstatic.com/images?q=tbn:ANd9GcS_P5gXY8Pkoolbjs3juOE2XIslYw8be6R3Gqodk2McyCAUhaOs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9009" y="3657601"/>
            <a:ext cx="3874992" cy="3200400"/>
          </a:xfrm>
          <a:prstGeom prst="rect">
            <a:avLst/>
          </a:prstGeom>
          <a:noFill/>
        </p:spPr>
      </p:pic>
      <p:pic>
        <p:nvPicPr>
          <p:cNvPr id="18438" name="Picture 6" descr="Picture of a solar eclip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98606"/>
            <a:ext cx="4267200" cy="32593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72912"/>
          </a:xfrm>
        </p:spPr>
        <p:txBody>
          <a:bodyPr>
            <a:noAutofit/>
          </a:bodyPr>
          <a:lstStyle/>
          <a:p>
            <a:r>
              <a:rPr lang="en-US" sz="4800" dirty="0" smtClean="0"/>
              <a:t>We don’t see solar and lunar eclipses every month because the moon’s orbit around Earth is tilted with respect to Earth’s orbit around the sun</a:t>
            </a:r>
          </a:p>
          <a:p>
            <a:r>
              <a:rPr lang="en-US" sz="4800" dirty="0" smtClean="0"/>
              <a:t>The moon usually passes above or below Earth’s shadow.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gwit.org/students/fremont/assign/moon/moonph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6588123" cy="6324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553200" y="1066800"/>
            <a:ext cx="259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First Quarter=</a:t>
            </a:r>
          </a:p>
          <a:p>
            <a:pPr algn="ctr"/>
            <a:r>
              <a:rPr lang="en-US" sz="4800" b="1" dirty="0" smtClean="0"/>
              <a:t>Quarter Moon</a:t>
            </a:r>
            <a:endParaRPr lang="en-US" sz="4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</a:rPr>
              <a:t>Shade in the Pictures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u="sng" dirty="0" smtClean="0">
                <a:solidFill>
                  <a:srgbClr val="FF0000"/>
                </a:solidFill>
              </a:rPr>
              <a:t>Tides</a:t>
            </a:r>
            <a:r>
              <a:rPr lang="en-US" sz="4400" b="1" u="sng" dirty="0" smtClean="0"/>
              <a:t>: </a:t>
            </a:r>
            <a:r>
              <a:rPr lang="en-US" sz="4400" dirty="0" smtClean="0"/>
              <a:t>the daily changes in the level of ocean water</a:t>
            </a:r>
            <a:r>
              <a:rPr lang="en-US" sz="4400" dirty="0" smtClean="0"/>
              <a:t>.</a:t>
            </a:r>
          </a:p>
          <a:p>
            <a:pPr eaLnBrk="1" hangingPunct="1">
              <a:defRPr/>
            </a:pPr>
            <a:r>
              <a:rPr lang="en-US" sz="4400" dirty="0" smtClean="0"/>
              <a:t>The </a:t>
            </a:r>
            <a:r>
              <a:rPr lang="en-US" sz="4400" dirty="0" smtClean="0"/>
              <a:t>movement of the Earth, sun, and moon cause the seasons and the phases of the moon. </a:t>
            </a:r>
            <a:endParaRPr lang="en-US" sz="4400" dirty="0" smtClean="0"/>
          </a:p>
          <a:p>
            <a:pPr eaLnBrk="1" hangingPunct="1">
              <a:defRPr/>
            </a:pPr>
            <a:r>
              <a:rPr lang="en-US" sz="4400" dirty="0" smtClean="0"/>
              <a:t>Tides are influenced by our sun and our moon.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The </a:t>
            </a:r>
            <a:r>
              <a:rPr lang="en-US" sz="4800" dirty="0" smtClean="0"/>
              <a:t>gravity of the moon pulls on every particle of the Earth.</a:t>
            </a:r>
            <a:endParaRPr lang="en-US" sz="4800" dirty="0" smtClean="0"/>
          </a:p>
          <a:p>
            <a:pPr eaLnBrk="1" hangingPunct="1">
              <a:defRPr/>
            </a:pPr>
            <a:r>
              <a:rPr lang="en-US" sz="4800" dirty="0" smtClean="0"/>
              <a:t>This is more noticeable with the oceans because liquids move easier than solids</a:t>
            </a:r>
            <a:r>
              <a:rPr lang="en-US" sz="4800" dirty="0" smtClean="0"/>
              <a:t>.</a:t>
            </a:r>
          </a:p>
          <a:p>
            <a:pPr>
              <a:defRPr/>
            </a:pPr>
            <a:r>
              <a:rPr lang="en-US" sz="4800" dirty="0" smtClean="0"/>
              <a:t>The moon’s pull is strongest on the part of the Earth directly facing the moon.</a:t>
            </a:r>
          </a:p>
          <a:p>
            <a:pPr eaLnBrk="1" hangingPunct="1">
              <a:defRPr/>
            </a:pP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nimation of high and low tides within a da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26116"/>
            <a:ext cx="5181600" cy="493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600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/>
              </a:rPr>
              <a:t>The blue line shows the location on Earth represented by the tides shown at the bottom of the image.</a:t>
            </a:r>
            <a:endParaRPr lang="en-US" sz="4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u="sng" dirty="0" smtClean="0">
                <a:solidFill>
                  <a:srgbClr val="FF0000"/>
                </a:solidFill>
              </a:rPr>
              <a:t>High Tides</a:t>
            </a:r>
            <a:r>
              <a:rPr lang="en-US" sz="4000" dirty="0" smtClean="0"/>
              <a:t>: When part of the ocean is directly facing the moon, the water there bulges toward the moon. </a:t>
            </a:r>
            <a:endParaRPr lang="en-US" sz="4000" dirty="0" smtClean="0"/>
          </a:p>
          <a:p>
            <a:pPr eaLnBrk="1" hangingPunct="1">
              <a:defRPr/>
            </a:pPr>
            <a:endParaRPr lang="en-US" sz="4000" dirty="0" smtClean="0"/>
          </a:p>
        </p:txBody>
      </p:sp>
      <p:pic>
        <p:nvPicPr>
          <p:cNvPr id="22530" name="Picture 2" descr="http://www.schoolphysics.co.uk/age11-14/Astronomy/text/Tides_/images/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600"/>
            <a:ext cx="6076950" cy="1666875"/>
          </a:xfrm>
          <a:prstGeom prst="rect">
            <a:avLst/>
          </a:prstGeom>
          <a:noFill/>
        </p:spPr>
      </p:pic>
      <p:pic>
        <p:nvPicPr>
          <p:cNvPr id="22532" name="Picture 4" descr="http://www.schoolphysics.co.uk/age11-14/Astronomy/text/Tides_/images/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25" y="4114799"/>
            <a:ext cx="4905375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FF0000"/>
                </a:solidFill>
              </a:rPr>
              <a:t>Orbit</a:t>
            </a:r>
            <a:r>
              <a:rPr lang="en-US" sz="5400" dirty="0" smtClean="0"/>
              <a:t>- the path that a body follows as it travels around another body in space</a:t>
            </a:r>
          </a:p>
          <a:p>
            <a:r>
              <a:rPr lang="en-US" sz="5400" b="1" u="sng" dirty="0" smtClean="0">
                <a:solidFill>
                  <a:srgbClr val="FF0000"/>
                </a:solidFill>
              </a:rPr>
              <a:t>Rotation</a:t>
            </a:r>
            <a:r>
              <a:rPr lang="en-US" sz="5400" dirty="0" smtClean="0"/>
              <a:t>-the spin of a body on its axis</a:t>
            </a:r>
          </a:p>
          <a:p>
            <a:r>
              <a:rPr lang="en-US" sz="5400" b="1" u="sng" dirty="0" smtClean="0">
                <a:solidFill>
                  <a:srgbClr val="FF0000"/>
                </a:solidFill>
              </a:rPr>
              <a:t>Revolution</a:t>
            </a:r>
            <a:r>
              <a:rPr lang="en-US" sz="5400" dirty="0" smtClean="0"/>
              <a:t>-one complete trip along the orbit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u="sng" dirty="0" smtClean="0">
                <a:solidFill>
                  <a:srgbClr val="FF0000"/>
                </a:solidFill>
              </a:rPr>
              <a:t>Tidal </a:t>
            </a:r>
            <a:r>
              <a:rPr lang="en-US" sz="4800" b="1" u="sng" dirty="0" smtClean="0">
                <a:solidFill>
                  <a:srgbClr val="FF0000"/>
                </a:solidFill>
              </a:rPr>
              <a:t>Range</a:t>
            </a:r>
            <a:r>
              <a:rPr lang="en-US" sz="4800" dirty="0" smtClean="0"/>
              <a:t>: the difference between levels of ocean water at high and low tide.</a:t>
            </a:r>
            <a:endParaRPr lang="en-US" sz="4800" dirty="0" smtClean="0"/>
          </a:p>
        </p:txBody>
      </p:sp>
      <p:pic>
        <p:nvPicPr>
          <p:cNvPr id="5" name="Picture 2" descr="https://encrypted-tbn2.gstatic.com/images?q=tbn:ANd9GcTm0_aS6mqru4vUqse7rWyCNth4wuqtKxCq6AUBEE_1ntm-ML4"/>
          <p:cNvPicPr>
            <a:picLocks noChangeAspect="1" noChangeArrowheads="1"/>
          </p:cNvPicPr>
          <p:nvPr/>
        </p:nvPicPr>
        <p:blipFill>
          <a:blip r:embed="rId2" cstate="print"/>
          <a:srcRect t="11111"/>
          <a:stretch>
            <a:fillRect/>
          </a:stretch>
        </p:blipFill>
        <p:spPr bwMode="auto">
          <a:xfrm>
            <a:off x="0" y="25908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3048000"/>
            <a:ext cx="2286000" cy="1524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u="sng" dirty="0" smtClean="0">
                <a:solidFill>
                  <a:srgbClr val="FF0000"/>
                </a:solidFill>
              </a:rPr>
              <a:t>Spring </a:t>
            </a:r>
            <a:r>
              <a:rPr lang="en-US" sz="5400" b="1" u="sng" dirty="0" smtClean="0">
                <a:solidFill>
                  <a:srgbClr val="FF0000"/>
                </a:solidFill>
              </a:rPr>
              <a:t>Tides</a:t>
            </a:r>
            <a:r>
              <a:rPr lang="en-US" sz="5400" dirty="0" smtClean="0"/>
              <a:t>: tides with the largest daily tidal range and occur every 14 days </a:t>
            </a:r>
            <a:endParaRPr lang="en-US" sz="5400" dirty="0" smtClean="0"/>
          </a:p>
          <a:p>
            <a:pPr eaLnBrk="1" hangingPunct="1">
              <a:defRPr/>
            </a:pPr>
            <a:r>
              <a:rPr lang="en-US" sz="5400" dirty="0" smtClean="0"/>
              <a:t>D</a:t>
            </a:r>
            <a:r>
              <a:rPr lang="en-US" sz="5400" dirty="0" smtClean="0"/>
              <a:t>uring </a:t>
            </a:r>
            <a:r>
              <a:rPr lang="en-US" sz="5400" dirty="0" smtClean="0"/>
              <a:t>new and full </a:t>
            </a:r>
            <a:r>
              <a:rPr lang="en-US" sz="5400" dirty="0" smtClean="0"/>
              <a:t>moons</a:t>
            </a: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u="sng" dirty="0" smtClean="0">
                <a:solidFill>
                  <a:srgbClr val="FF0000"/>
                </a:solidFill>
              </a:rPr>
              <a:t>Neap Tides</a:t>
            </a:r>
            <a:r>
              <a:rPr lang="en-US" sz="4800" dirty="0" smtClean="0"/>
              <a:t>: tides with the smallest daily tidal range </a:t>
            </a:r>
            <a:endParaRPr lang="en-US" sz="4800" dirty="0" smtClean="0"/>
          </a:p>
          <a:p>
            <a:pPr eaLnBrk="1" hangingPunct="1">
              <a:defRPr/>
            </a:pPr>
            <a:r>
              <a:rPr lang="en-US" sz="4800" dirty="0" smtClean="0"/>
              <a:t>During </a:t>
            </a:r>
            <a:r>
              <a:rPr lang="en-US" sz="4800" dirty="0" smtClean="0"/>
              <a:t>the first and third quarters of the </a:t>
            </a:r>
            <a:r>
              <a:rPr lang="en-US" sz="4800" dirty="0" smtClean="0"/>
              <a:t>moon</a:t>
            </a:r>
            <a:endParaRPr lang="en-US" sz="4800" dirty="0" smtClean="0"/>
          </a:p>
        </p:txBody>
      </p:sp>
      <p:pic>
        <p:nvPicPr>
          <p:cNvPr id="17410" name="Picture 2" descr="http://www.schoolphysics.co.uk/age11-14/Astronomy/text/Tides_/images/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0"/>
            <a:ext cx="9144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mmscrusaders.com/newscirocks/tides/images/whytide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sz="4000" dirty="0" smtClean="0">
                <a:solidFill>
                  <a:srgbClr val="002060"/>
                </a:solidFill>
              </a:rPr>
              <a:t>How much of the moon is illuminated?</a:t>
            </a:r>
          </a:p>
          <a:p>
            <a:pPr marL="624078" indent="-514350">
              <a:buAutoNum type="arabicPeriod"/>
            </a:pPr>
            <a:r>
              <a:rPr lang="en-US" sz="4000" dirty="0" smtClean="0">
                <a:solidFill>
                  <a:srgbClr val="002060"/>
                </a:solidFill>
              </a:rPr>
              <a:t>What part of the moon is illuminated?</a:t>
            </a:r>
          </a:p>
          <a:p>
            <a:pPr marL="624078" indent="-514350">
              <a:buAutoNum type="arabicPeriod"/>
            </a:pPr>
            <a:r>
              <a:rPr lang="en-US" sz="4000" dirty="0" smtClean="0">
                <a:solidFill>
                  <a:srgbClr val="002060"/>
                </a:solidFill>
              </a:rPr>
              <a:t>What did you notice about the moon’s appearance as we orbited around the moon?</a:t>
            </a:r>
          </a:p>
          <a:p>
            <a:pPr marL="624078" indent="-514350">
              <a:buAutoNum type="arabicPeriod"/>
            </a:pPr>
            <a:r>
              <a:rPr lang="en-US" sz="4000" dirty="0" smtClean="0">
                <a:solidFill>
                  <a:srgbClr val="002060"/>
                </a:solidFill>
              </a:rPr>
              <a:t>Name the phases of the moon.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u="sng" dirty="0" smtClean="0"/>
              <a:t>Phases of the Moon Demonstration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dirty="0" smtClean="0">
                <a:hlinkClick r:id="rId2"/>
              </a:rPr>
              <a:t>http://www.youtube.com/watch?v=FI2tP8dpwNA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hlinkClick r:id="rId2"/>
              </a:rPr>
              <a:t>http://</a:t>
            </a:r>
            <a:r>
              <a:rPr lang="en-US" sz="4000" dirty="0" smtClean="0">
                <a:hlinkClick r:id="rId2"/>
              </a:rPr>
              <a:t>www.youtube.com/watch?v=KFYf_it461s</a:t>
            </a:r>
            <a:endParaRPr lang="en-US" sz="4000" dirty="0" smtClean="0"/>
          </a:p>
          <a:p>
            <a:r>
              <a:rPr lang="en-US" sz="4000" dirty="0" smtClean="0"/>
              <a:t>Moon Phase Song-</a:t>
            </a:r>
            <a:r>
              <a:rPr lang="en-US" sz="4000" dirty="0" smtClean="0">
                <a:hlinkClick r:id="rId3"/>
              </a:rPr>
              <a:t>http://www.youtube.com/watch?v=HkvlrWpsnuQ</a:t>
            </a:r>
            <a:endParaRPr lang="en-US" sz="4000" dirty="0" smtClean="0"/>
          </a:p>
          <a:p>
            <a:r>
              <a:rPr lang="en-US" sz="4000" dirty="0" smtClean="0"/>
              <a:t>Phases of the Moon- </a:t>
            </a:r>
            <a:r>
              <a:rPr lang="en-US" sz="4000" dirty="0" smtClean="0">
                <a:hlinkClick r:id="rId4"/>
              </a:rPr>
              <a:t>http://www.youtube.com/watch?v=79M2lSVZiY4&amp;feature=related</a:t>
            </a:r>
            <a:endParaRPr lang="en-US" sz="4000" dirty="0" smtClean="0"/>
          </a:p>
          <a:p>
            <a:r>
              <a:rPr lang="en-US" sz="4000" dirty="0" smtClean="0">
                <a:hlinkClick r:id="rId5"/>
              </a:rPr>
              <a:t>http://www.youtube.com/watch?v=AQRNzepe4wI</a:t>
            </a:r>
            <a:endParaRPr lang="en-US" sz="4000" dirty="0" smtClean="0"/>
          </a:p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325112"/>
          </a:xfrm>
        </p:spPr>
        <p:txBody>
          <a:bodyPr/>
          <a:lstStyle/>
          <a:p>
            <a:r>
              <a:rPr lang="en-US" dirty="0" smtClean="0"/>
              <a:t>Moon Phase Song-</a:t>
            </a:r>
            <a:r>
              <a:rPr lang="en-US" dirty="0" smtClean="0">
                <a:hlinkClick r:id="rId2"/>
              </a:rPr>
              <a:t>http://www.youtube.com/watch?v=HkvlrWpsnuQ</a:t>
            </a:r>
            <a:endParaRPr lang="en-US" dirty="0" smtClean="0"/>
          </a:p>
          <a:p>
            <a:r>
              <a:rPr lang="en-US" dirty="0" smtClean="0"/>
              <a:t>Phases of the Moon- </a:t>
            </a:r>
            <a:r>
              <a:rPr lang="en-US" dirty="0" smtClean="0">
                <a:hlinkClick r:id="rId3"/>
              </a:rPr>
              <a:t>http://www.youtube.com/watch?v=79M2lSVZiY4&amp;feature=related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http://www.youtube.com/watch?v=AQRNzepe4wI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pp137.studyisland.com/pics/7387Rotatio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4114800" cy="48006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2762"/>
          </a:xfrm>
        </p:spPr>
        <p:txBody>
          <a:bodyPr>
            <a:noAutofit/>
          </a:bodyPr>
          <a:lstStyle/>
          <a:p>
            <a:pPr algn="ctr"/>
            <a:r>
              <a:rPr lang="en-US" sz="6000" b="0" dirty="0" smtClean="0"/>
              <a:t>Rotation of the Earth on its axis</a:t>
            </a:r>
            <a:endParaRPr lang="en-US" sz="6000" dirty="0"/>
          </a:p>
        </p:txBody>
      </p:sp>
      <p:pic>
        <p:nvPicPr>
          <p:cNvPr id="1028" name="Picture 4" descr="http://www.physicalgeography.net/fundamentals/images/earth_ro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675" y="2085975"/>
            <a:ext cx="3743325" cy="477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962"/>
          </a:xfrm>
        </p:spPr>
        <p:txBody>
          <a:bodyPr>
            <a:noAutofit/>
          </a:bodyPr>
          <a:lstStyle/>
          <a:p>
            <a:pPr algn="ctr"/>
            <a:r>
              <a:rPr lang="en-US" sz="5400" b="0" dirty="0" smtClean="0"/>
              <a:t>Revolution of the Earth-Moon system around the Sun</a:t>
            </a:r>
            <a:endParaRPr lang="en-US" sz="5400" dirty="0"/>
          </a:p>
        </p:txBody>
      </p:sp>
      <p:pic>
        <p:nvPicPr>
          <p:cNvPr id="43010" name="Picture 2" descr="https://app137.studyisland.com/pics/7387Revolutio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8319516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</a:rPr>
              <a:t>Label the Picture</a:t>
            </a:r>
            <a:endParaRPr lang="en-US" sz="8000" dirty="0">
              <a:solidFill>
                <a:srgbClr val="FFFF00"/>
              </a:solidFill>
            </a:endParaRPr>
          </a:p>
        </p:txBody>
      </p:sp>
      <p:pic>
        <p:nvPicPr>
          <p:cNvPr id="44034" name="Picture 2" descr="http://kristinandjerry.name/jerry_teaching/work_sample_1/Work%20Sample%20Materials/Assessment%20Analysis/Rotation%20Revolution%20Orbit%20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83074" cy="4419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67000" y="1295400"/>
            <a:ext cx="399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Rotation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4800600"/>
            <a:ext cx="4661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Revolution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251" y="3276600"/>
            <a:ext cx="2872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C. Orbit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DAY</a:t>
            </a:r>
            <a:r>
              <a:rPr lang="en-US" sz="4000" dirty="0" smtClean="0"/>
              <a:t>-the time required for </a:t>
            </a:r>
            <a:r>
              <a:rPr lang="en-US" sz="4000" dirty="0" smtClean="0"/>
              <a:t>Earth to </a:t>
            </a:r>
            <a:r>
              <a:rPr lang="en-US" sz="4000" dirty="0" smtClean="0"/>
              <a:t>rotate once on its </a:t>
            </a:r>
            <a:r>
              <a:rPr lang="en-US" sz="4000" dirty="0" smtClean="0"/>
              <a:t>axis</a:t>
            </a:r>
            <a:endParaRPr lang="en-US" sz="4000" dirty="0" smtClean="0"/>
          </a:p>
          <a:p>
            <a:r>
              <a:rPr lang="en-US" sz="4000" dirty="0" smtClean="0"/>
              <a:t>It </a:t>
            </a:r>
            <a:r>
              <a:rPr lang="en-US" sz="4000" dirty="0" smtClean="0"/>
              <a:t>takes 1 year or 365 ¼ days for the Earth to revolve once around the sun</a:t>
            </a:r>
          </a:p>
          <a:p>
            <a:r>
              <a:rPr lang="en-US" sz="4000" dirty="0" smtClean="0"/>
              <a:t>The Earth’s rotation is the direct cause of daylight and night</a:t>
            </a:r>
          </a:p>
          <a:p>
            <a:r>
              <a:rPr lang="en-US" sz="4000" dirty="0" smtClean="0"/>
              <a:t>It takes the Earth 23 hours </a:t>
            </a:r>
            <a:r>
              <a:rPr lang="en-US" sz="4000" dirty="0" smtClean="0"/>
              <a:t>and 56 </a:t>
            </a:r>
            <a:r>
              <a:rPr lang="en-US" sz="4000" dirty="0" smtClean="0"/>
              <a:t>minutes to rotate once </a:t>
            </a:r>
            <a:r>
              <a:rPr lang="en-US" sz="4000" dirty="0" smtClean="0"/>
              <a:t>on its axis</a:t>
            </a:r>
          </a:p>
          <a:p>
            <a:r>
              <a:rPr lang="en-US" sz="4000" dirty="0" smtClean="0"/>
              <a:t>The </a:t>
            </a:r>
            <a:r>
              <a:rPr lang="en-US" sz="4000" b="1" u="sng" dirty="0" smtClean="0"/>
              <a:t>seasons</a:t>
            </a:r>
            <a:r>
              <a:rPr lang="en-US" sz="4000" dirty="0" smtClean="0"/>
              <a:t> are caused mainly by the 23.5 tilt of the Earth’s </a:t>
            </a:r>
            <a:r>
              <a:rPr lang="en-US" sz="4000" dirty="0" smtClean="0"/>
              <a:t>axis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factmonster.com/images/ency036plaear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97487" cy="3962400"/>
          </a:xfrm>
          <a:prstGeom prst="rect">
            <a:avLst/>
          </a:prstGeom>
          <a:noFill/>
        </p:spPr>
      </p:pic>
      <p:pic>
        <p:nvPicPr>
          <p:cNvPr id="5" name="Picture 4" descr="https://encrypted-tbn1.gstatic.com/images?q=tbn:ANd9GcQ22Bnu5zBpTXV9sv3u_IBwymkggRyfyizNMfd5jkm3qNby4RgC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55237"/>
            <a:ext cx="4267200" cy="43027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38400" y="0"/>
            <a:ext cx="1143000" cy="3810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8600" y="3048000"/>
            <a:ext cx="1295400" cy="533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EQUINOX</a:t>
            </a:r>
            <a:r>
              <a:rPr lang="en-US" sz="4400" dirty="0" smtClean="0"/>
              <a:t>-The time when the sun is directly above the equator</a:t>
            </a: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SOLSTICE</a:t>
            </a:r>
            <a:r>
              <a:rPr lang="en-US" sz="4400" dirty="0" smtClean="0"/>
              <a:t>-the time when the sun is farthest north or south of the </a:t>
            </a:r>
            <a:r>
              <a:rPr lang="en-US" sz="4400" dirty="0" smtClean="0"/>
              <a:t>equator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March Equinox-Spring begins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June Solstice-Summer begins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September Equinox-Fall begins</a:t>
            </a:r>
          </a:p>
          <a:p>
            <a:pPr lvl="1"/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December Solstice-Winter begins</a:t>
            </a:r>
          </a:p>
          <a:p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4536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Phases of the moon</a:t>
            </a:r>
            <a:r>
              <a:rPr lang="en-US" sz="4000" dirty="0" smtClean="0"/>
              <a:t>: changes in the moon’s appearance</a:t>
            </a:r>
          </a:p>
          <a:p>
            <a:r>
              <a:rPr lang="en-US" sz="4000" dirty="0" smtClean="0"/>
              <a:t>The moon rotates around the Earth every 27.3 days</a:t>
            </a:r>
          </a:p>
          <a:p>
            <a:r>
              <a:rPr lang="en-US" sz="4000" dirty="0" smtClean="0"/>
              <a:t>We always see the same side of the moon because it rotates on its axis and revolves around the Earth at the same rate.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635</Words>
  <Application>Microsoft Office PowerPoint</Application>
  <PresentationFormat>On-screen Show (4:3)</PresentationFormat>
  <Paragraphs>65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Moon Seasons Tides</vt:lpstr>
      <vt:lpstr>Slide 2</vt:lpstr>
      <vt:lpstr>Rotation of the Earth on its axis</vt:lpstr>
      <vt:lpstr>Revolution of the Earth-Moon system around the Sun</vt:lpstr>
      <vt:lpstr>Label the Picture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Shade in the Pictures</vt:lpstr>
      <vt:lpstr>Slide 16</vt:lpstr>
      <vt:lpstr>Slide 17</vt:lpstr>
      <vt:lpstr>The blue line shows the location on Earth represented by the tides shown at the bottom of the image.</vt:lpstr>
      <vt:lpstr>Slide 19</vt:lpstr>
      <vt:lpstr>Slide 20</vt:lpstr>
      <vt:lpstr>Slide 21</vt:lpstr>
      <vt:lpstr>Slide 22</vt:lpstr>
      <vt:lpstr>Slide 23</vt:lpstr>
      <vt:lpstr>Phases of the Moon Demonstration http://www.youtube.com/watch?v=FI2tP8dpwNA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Lunar Cycles Chapter 9 Section 3 Pages 258-259</dc:title>
  <dc:creator>etosha</dc:creator>
  <cp:lastModifiedBy>etosha</cp:lastModifiedBy>
  <cp:revision>22</cp:revision>
  <dcterms:created xsi:type="dcterms:W3CDTF">2014-02-22T05:57:15Z</dcterms:created>
  <dcterms:modified xsi:type="dcterms:W3CDTF">2014-02-22T07:34:28Z</dcterms:modified>
</cp:coreProperties>
</file>