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ACAE-4D1D-4769-A86D-13ED9FD52C96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34A41-44B1-4903-A48A-129BAECCF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O6gIiuY69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latin typeface="Edwardian Script ITC" pitchFamily="66" charset="0"/>
              </a:rPr>
              <a:t>Light and Sight</a:t>
            </a:r>
            <a:endParaRPr lang="en-US" sz="13800" b="1" dirty="0">
              <a:latin typeface="Edwardian Script ITC" pitchFamily="66" charset="0"/>
            </a:endParaRPr>
          </a:p>
        </p:txBody>
      </p:sp>
      <p:sp>
        <p:nvSpPr>
          <p:cNvPr id="19458" name="AutoShape 2" descr="data:image/jpeg;base64,/9j/4AAQSkZJRgABAQAAAQABAAD/2wCEAAkGBhQQEBUSERQVFRIVFhYWFxgWFRYXFRgVGBQXFRUTFhcaHCceFxkjHBcUHy8gJSgpMCwvFR49NjAqNScsLCkBCQoKDgwNFA4PGjQcGSQyNSkwKS01NTIuNSkwKS0yKTIuKS0zKTUsNSw1NSkuLTU1MCksKiwpKSk1KSksLCwpKf/AABEIAJgBTAMBIgACEQEDEQH/xAAcAAEAAgIDAQAAAAAAAAAAAAAABQYEBwECAwj/xABCEAACAQMCAwYCBgcHAwUAAAABAgMABBEFEgYhMQcTIkFRYRRxMkJSYoGRCCNygpKhohUkM0NTc7EXNGMlg7Kz8P/EABYBAQEBAAAAAAAAAAAAAAAAAAACA//EABkRAQEAAwEAAAAAAAAAAAAAAAABAhETA//aAAwDAQACEQMRAD8A3jSlKBSlKBSlKBSlKBSlKBSlKBVVuOLJbl2i0uNZtpKvcykraIw6qpXxXDj7Kch5sKktc0d7siJ322mMyqjESTHP+CSPoRY5tg5bOOQzulLe2WNFSNVRFAVVUBVUDkAAOQHtQVyPg2STxXl7dTHzWJzaw/IJAQ5H7TtXf/p5Y/6TE+pnnLfxGTP86slKCoX3A0sY3afe3NvIB4Ukla5tz7MkxYrnplTy9DXlwDxjc3TzWuoWxguoMEkKwikXO3chOR6dCQQcj0F0pQKUpQKUpQKUpQKUpQKUpQKUpQKUpQK1Z2idtL6XdNapabnVVYPJJtRgwyCqqCSM5HUc1NbTqqca9mtpqxja5Dq8fIPGwVihOdjZU5XPP1GTg8zQamt/0kLzd4rW3ZfRTKrfmWP/ABV94Y7b7W5ZUukezkbkDLzhJ9BLgY/eAHvVu4f4OtLBQtrBHHj62MyH9qQ5Y/nUpc2qSKUkVXRhgqwDKR6EHkaD0Bz0rmqoif2VNGi5/s+ZxGoOT8LMxwignmIHPhAP0GKgeFgFtdApSlApSlApSlApSlApSlBC6vxla2r93JKDMekUatLN7fqowzAe5AFYC8YXEozBpl4w9ZjBbj54kk3/ANNWO3s0jBEaKgJydqhck9ScdT714anq8Vsu6ZwoPQYLMx9FRQWY+wBoIb+29Rxn+zk+XxqZ/wDrx/OsDUO0eS0G69068iTzeMRTxgerNG/hHzArJn46kbPw2n3koH1pES1jx67p2Vsfu1Ff9SpwfFaWw9QNVtO8/hOF/qoJ/hntAsdSO21nVnAyYyGSQDzO1gCQOXMZHOrFVJ4Z1zS7y4MkcUEV9G20h1hWcMwK5R0JEgIJGVY9fLNXagUpVb404gktkRLcZnkO5AV3b1jkjaaNVHNnMRkYKOZ7tsc8UFidsAnBOB0HU+wqsS3uqSnMNvawpzwLiaR5SPIsIVKJ8gzVRtM7TL+9vJLO1WOP6TySXEbqbRBgPlSVDgfVLBSdw3Ac8TEXBUFwO9ktru9Lc/iJ7oxyP96GLvFCL9kEJyx5YNBaeH+J3lnktLqIQXcaiTar745YidomhcgEru5EEAgkVYa0zb6ddW+rWLQSvcWm+QRic/3mJThLq0dmwWKDEoVueIjt6HduagUpSgUpSgUpSgVC8ZvMun3LWzMs6wu0ZUAtuUbsKCDknGPxqapQfL+nWvEV4d0TagQeYZpZIk+YLsq4+VXfROD+JkwfjlT2ml74/wA43H863TUSOJI2naCJXkKHbIy7RHG2AdjOzAF8EEqu4jIyBkUEFp8WtxjEr6dP+E8TH95VK/01bbR3KKZVVZCBuVWLqG8wGKqWHvgV6K+SeRGD59DyByPbnj8K7UClKUClKjuIL9oLZ3jAMp2pGD0MsjCOIH23sufbNB5XXEIErQwRvPKmN4j2hIyQCBJI7BQxBB2jLYIOMEGu0GueNY54nhd+SbirI7YJ2K6EjdgE7WwTg4Bwce2jaUtrCsSZOMlmP0ndjuklc+bMxLE+pr11KwWeJonztYdRyZSDlXU+TKQGB8iBQNS05LmF4ZV3RyKUYexGOR8j5g+RArtYwskSLI291UKXxgsQMbyPInqfnWNoN60sCmTHeqWjkx072NzHIQPIFlJHsRUhQKV0llCKWYhVUEkk4AAGSST0AFV3S+0rTbltsV5CWzgBm7sk9PCJAN34UFlpXAOelc0ClKUClM0oFRPEnES2MPfSRzSJuCnuY+8Kg/XYZBC+/vUtWBrmiRXsD2867o3HPpkEcwykg4IPnQaW1ft3lt7tmtmjubV2yI3DhkHoGKIyE/ZIkA54bGALfw9x3qmqxh7Wwitoz/n3Ersh9THGqK0nz6cutao7UuzUaXcQ925aG4ZlTcQZAV7vcXwiqMmTkAOi19Da+DDZGOE93nuoEI5FBJIkAZfQqHyPkKCjXPA6Xrk3k99qTISGERjgtFYHBVVLKCQeR2sSCMHnWRbdmOjM4hksZIJWztEsswL4GTskSZkZsZO0NnAJxgVUO37XZbZ7awt2MNsIA5WMlQ3jaNUOOqqE6fe+VevYxqUtzp1/DNIxjtwksLsSTFJtkcFCem1o0YDoOfrQV3tR4Dj0W8t5LWWRI5d7LkkvG8ZXOGXDY8a48xz519B8Lo62UAkdZG7pPGilVYbRtIU8xyx5D5DoIXWuEV1OawuZ1UxwK7vG276cixMmMddrJzB6+/Sraq4GByAoOawNZ0KC8i7q5jWSPIbDeTDoykc1PM8wR1NZ9KChW+kwpcPbQxpHCZ4rcqowO5ht/jJc/a3vKEYnqDzrX2v/AKRFwLphaRw/DIxC94rF5FBxvJDDbnqAByzzzV7u42+JuUXO9pL5F/3JLC2ljx+6DXzAaD6Ym1xLqOC/hG1ZViu8Z5pLazxwXI9yYJpIyfMRCtlVo3guJl0W33fXi1JlH3W2wr+cjL/EK3iKDmlKUClKUClKUClKUEHxnrjWlo7wjdcORFbpyy88nhjAB645sfZDUZw9wBb29unxiRXE6p+sklRXVervs352gsWZm6sWJbmeUxqmimW6tLhWx8O0u5TnDLJCych03BtnM+W7154GqzrJLcPMN1tZIHMf1Xm7vvizjo2xO72g8tzk4yqkBHPo+js+YpIoHPINbXL22T93unVWPtzrInWbTp7UfFSz208/cMs4jZ0LxyNGySqqsfGiqQ276fWqD2ZdrdzqOom0vBG0M6ybFCABCql9n3lKhh4snOKuHEsHcbbdf8NLiwuIB17v+/xRSxL6INylR5b2AwAAAvtKUoFRWtpuktVPQ3AJ/cgmkX+pFP4VK1E6++zuJfKO4jz8pN1vn8DMD+FBrL9IniaWCG3tYnZBNveTaSCVTaFTI+qSxJH3RWd+j7xJJc2UsEzM5t5FCMxJIjkUkJk8yAVbHsceQrz7fOC572GC4to2leEurogLOUfaQyqObYK8wOfi9jWb2FcHzWFlJJco0ctw4bYwwyxopC7geaklnOD5YoLpoQxNeKOguQQP2rW3c/1Fj+NTFQ3DrbmupfqvdOF+UUcdsf6oXqZoI7iHQo762ktpi4jkADbG2tgENgH8OnnWptX/AEbIzk2t26+izIH/AK024/hNbqqgdrnF9zpsEUlqRukkEYUw78tgnm27ly5BQuSc86Cg6dwRxDo5zZus0Q/y0lDxEf7Uu3B/Z5+9bU4T4purm33XVjNBMrFGXkFJCqd6byDtOffoeZrM4Sub2SBWv0iWRkR/1e5SCwy0TxsTtZeXMEg5PJcc52gVG6xo5uAAJ54QP9F1Qn5sVJ/I17rqsRYIJFLMxQDPVwnebP2tnix6ZPlWUrgjIOR7UFXTgFR1vdRb53so/wDjivQcEBTmO9v0b1N00g/hmDqfyqdvrwRIXKu+PqxozsfkB/z0qDPFsx+hpt83zFqg/qnB/lQdJNZnsCPjistsSB8Ui7DGScD4mMclU9O9TwjzVRzqzK2RkcwarkHF0cjCC7t57Yy/q1FzGvdSFhjuxKjNGSeY2kgnyBqE0TVDpN8ulzsfhJstYSMfo8/FZMx67SRsz5FR5gAJntC4MXVbJrctscMJImxnbIoIGfukEg49axuG9cTVbN7afMd5Gvd3MRwJYpVx+tUem4B1bmOnpVvqF1vhC2vGWSVCJk+hNEzRTr+zIhDY9jke1BU+NuFYNSSNNSSeKeHIWe3ieSN1PXG1X2g4B2Pgqc4LDm2ZwzwjFDbfB2sciWhbdPLMCs1x0zGqEBlVgArEqo25CgliyysPB8qchqV/t9Ga2Y/Le0Bb+dT9naiJAgZ2x5uxZj7kmg9qUpQKUpQUniCB4b7fGCWkEdzEoP05rdWiuYR9+S2k8I9YyfKqxfdhVlfz/GW9w6W8x7woiqRzOWEbHnHzz4SDtORyxgWPtJ0bUrrulsGhRUdHDM2JVkDcpASh2qoyMKcsGYHI8J8NO0u+nj3XOn2SzPzdjcSKrn7csEcbByRjILH0yKDxMMc13bW1qB8PHsjjxzHw9tIk9xKD5o00dnAG+sVkPMc62PUNw/w78MXkkfvbiTaHfaEUImRHDFGCRHEuThck5JJJJqZoFKUoFKUoFKUoFKUoFVvUo0hlnE/K0u1Cu/1Ul7vuWEh+oroIwGPLKEEgsoNkqtX2rSWUz9+ks9pJ4keKJpniY/ThkRAWMZ+krYOMlTjC5CicCdk40e8a+urmEwxqwhIypO8bd77uQO0kBVLZLdeXO26spkAuJVKd7cWMUKMCHESXiSlmU81ZzuO3qFRM4OQPGz4l05H3wWM/ejoY9MmV+f3u6GPzqTS1mvp4Zpomt7e3fvUjkKmaSXYUR5AhKxoodiF3EkkE7duCFmFKUoFY2pWCzwvC+dsispx1AIxkHyI6g+oFZNKCG0LWS393uMLdxjxr0EijkLiIfWjbryztJKnmK763rPdDuYcPdyDEUfXHl3smPoxL1LHrjAyxAObfabFOAs0aSAHIDorAH1GRyNcWOlwwAiGKOMHmdiKuT6nA5n50HGk6cLeCOFSSEUDcerHqzt95jlj7k1l0pQK4IrmlApSlBrzjDs2nmaSXT7hYXlIZkkDbN4YuJI3XmjByXHI7WJKldzBqTaalrdvePYLEvfuplcpKsaSeIH4uEv4FctzYKu1vFujzuNb5qJ4i4dS8RckxzRtvhmTHeRSfaXPIg9GU8mHI0GrbjSeIbaFp2uYEG9SsKs7ndJcIVjUFSNpdtuCxG1yOgGM697WrnR7hbTV44pmKCTvbQnIUsyjdG4AJ8J6EcsVYdX1aSSBrK7KW18SjW8hyLW4likWWIxufokui7oidwycbhzqj9pmlW+rmOV5o9P1CJO7kgvW7pWUMSNkp8LgEth1yGDDOKDZuna9Y61bSRxSJNE67ZEOVdQftIcMpz0b1GQeVV644b/texl067kIvLKUKs2MufDut7gjPMSRsAwz9IN5gYpfAXAQGxLWcPcibvJb22yYbeNI2At45GAWd3ZhuXBXAORyBN1/tmaz1W3+MQK06/CvNHn4ebBL2suOsMgYyRlG/1vCzAHAXfRYJY7eJLhxJMsarI4zh3CgM/P1PP8azaV43hfYe6CmT6u8kLn1OASfl5+o60HtSqpLwhcznNzqVwOeQloqWsY9s+OQj5vXvFwZ3fOK9vlb1a4Mw/FJldT+VBZKVU4+KJbO4jttRCbZjtguowVikfyhlQk9zKfLmVbyx0q2UClK4Jx1oOaVWjxPLdErp0SyKCQbmUlbbIOD3W0b7gjn9HC/frpJw3fSc31ORD6QW0CIPkHEj/m1BaKVRZ9B1mDxW+oQ3IH+XdW6pn27yLn/xWRwvx1LNcfBX1pLbXYBIIBkt5ABkskgGAPny8s55UFypSlApSlApSlApSlApSsDXbJ5rWaKJ2jkeN1R1YqyuVOxgRzGDigzZJAoyxAA6k8h+dQV/x/p8H+JeW4I8hKrN/CpJ/lXztoHAWp6xcOkjSAROUlkuGdgjjqniJLP7D1GSARV7l7OdC0kf+o3DTSgAlCzA8+jdzD41U+rEjn1oLjcdt+kp0uS37MMx/mUArD/6/aXnG6bHr3Jx/wA5qu2HHXDUZCraKB03PaK/45O5v5VfeH5NIvl/uiWUnLJVYog4HTLRlQwHzFBIcNccWepA/CTrIVGWXBVwPUowBx79KnajbLhq1gk72G2gjkwV3pEiNg9RlQDipKg6TzBFLHooJOAScAZOAOZr59X9Iy7SeQmCFoS5KodyyInQIXBwTyySVPMnywB9C1Xtf4J0+9b+9W8LyN9bGyU/vqQ5/Ogp2g/pC2M2BcpLbN6kd5H/ABIN39NbD0nX7e7XdbTRyj/xurY+YByPxrXGq/o7WMmTBLPCT0GVkQfgwDf1VSdW/R/1C3bfaSxz46bWMMv4BjtH8dB9GUr5li17iHTDh/i9oP8AmxtPGfYOwYY+TVtjsp7RZ9VEqXNuI3hC5kXcEYsThdrc1bkT1P4UGwqUpQKUpQeF9YRzxmOZEkjbkyuoZT8weRqtt2exryt7m7t0HSNJhJCPlHOsiqPYYFWlnAGScD1PSvOG8R/oOrfssD/xQV48FyNgS6jfOn2VeGEEehaGJXA+TCu8nZzpzIFa0hODncVJkJ9Wlz3jH3LGrJSg4ArG1PUUt4JJ5M93FG8jYGTtRSzYHmcA1lVrzjvULpJXUxObcxyRqVjlkglhmjRZI5+6V3hmR1JR9jKQxBxk0FsvOKreLAL7nZY2SNFLyOJN/dhFH0ie7c+wUk4AzXhNxNJEN89ncRxDmzgxSlF82dInZsDz2hsVp3sx12/+J786fJdhbdLRJVHdbEhJGBJJhST0bofCPfO004wuk53GlXSJ9qKS3uGHuY433H8ATQZ/FOix6pp0kKsrLNHuicEFd2N0UgI6jO05HUZ9ajuzDXp7mz7u8R0u7Z+4l3ggsVUFZPfKkZPmQT0Irz4L1WEXM1vbOGtpAbiEAEGJt+27tihw0e12jfYQMd+RjAFXOgVianpaXKd3KC0eQWTJCuBnwOB9JPVTyOOeRkU1TUVt4jI4cqPsRySH57Y1ZsepAOK0fp3bJfWDvDPZtKjyMbcMZYmAZvoKXVi6AkYB5jOM4xgN4X1/FaxF5GCRqAOh+SqqqMknkAoBJ8hVbu+PJF5pYzbT0M8trbE+4jllEg/eVajNY0i9nWNLi6eOe5baIbZmjhhRULSO7572UqoxgMis7rkYJNVDi+90bRZVszp4u5dqtK8jAuN3Ql2BJcjngbRzH4BsvTOO45JUhnimtZZDiPvghilb7MU8bNG7fdyD7VZq1YezCymhT4UyQ294ivG0buGjk299FuUnEqEAnD5ZWXwsN3huHCetSNus7zlewKN5+rNH9FLqP1VsYYfVbIOOWQsdKUoFKUoFKUoFKUoFKUoMDV7WWVBHDJ3W4+OQAGRU8+7yCA56Bjnb1wTiq5xf2fpPpU9naKsbvtcEkkySI4fMrnLOzYxuYk88+VXKlB8ey9nuorL3RsrnfnHKJ2X5hwCpHvnFb77P+y5YNMSG9QfEGRpgyNiWBmCgCOZDuVgEBO04yT1HXY9KCuaFqM0VwbG7PeOEMkE+Md9CrKriQDkJkLoGxyYOpAHMCx1Gabw9HBI02XkncYaWVy77c7ti55Rpn6qBRyHKpOgVq3Xezu2vr9prh5Hhtt73Mjucu5AdLVNuBHFEniO0Z/WAZJ3EbSqvWuivBp80LeORjdOSOrmWWWUZ9yGAxQas1nTY9KCznUbrTxKN0NnGz3DhPJpQ7hc+oPIHIDNjNTGi9ot8tqbtDHqdnGSJWWM215FgBmaSLmjAAg+HPnzGDjXXbhFI2rNMctDNHC8DdVaPulHgP7W44+971tLsV4cfTtMkmugYzMxlKsMFYlTC7lPQnxHHoVoLfo/GtvcOIjvguGGRDOvdyMPWP6so90LCrBVe1G2tYdOVdQWLuIokDd6AQCqBRt89+em3nnpzrjge2lW33ymULIxeKGZt7wwk/q42c5dmK4YhmO0nHlQWKlKUHDNgZPSqo2uXN+xXT8RWwOGvJF3b8dRaRnlJ/ut4PQPVouLdZFKOoZGGCpGQR6EeY9qj7jiW0iC77iBA3JcyoAcFlwOeOqMPmpFBiQ8D2vWdDdSeb3R79vwD+BPkiqPasXWOzHTrlNrWsUbeTwqsMin1DIBn8cj2rtqPHdvtZLRzczAdLaM3O0/fKsI0/fda1K3bmxk/7i7C5/0LIj+AjP8AX+NBsrhfgS7sJwU1KWa0/wBCePvGx5BZd/gI9QAParvVA0LtL/vENreAq9woMMhheHcSBhGQs6HdkbXjkdSeXhOAb/QK87mXajN9lSfyGa9K6ypuUg9CCPz5UGvOLNaew4aWSElZTb28asDzDSKis4PUNgsQfXFa17AOI5U1I2xdmiuEclSSR3iDeH5+eA498+wrZ2qaA+p8OLbR/wCOsMaAE4/X2zBHTJ6ZaN1yfWqR2IdnV1BfNd3cLwrEjogkG1mkfwkqD1ULu59OYxnngNm6tokceq2l4g2zS97bSEcg6fDyTKW9WUxAA+h9hi11A6od+oWcY+otxOfYBFgX8zOf4TU9QYeq6RHdR93MpZcg8mdCCPMMhDD8DVO4x4etrOwlW3hijaXA715Y0YSKwkh3yzNukHeIvhyehq+15zQhhg++CORBIIyp8jgnnQVXT+JIrpbS/UgR/rIJQT/gyS934XPliSNUz/5FPQ5qkdrXZDc396Lqz2HvFRJFd9pVlG0OCeq7dvIc/D555W637OGSaaZLqWIyjZsXE0ciAEA3QuN5nkIJycrgch6nN0rh67QmOade4x4TA0sbfs7JO82D9iQY8gKDrYQiD4HTY23tbxo8zDosccRjVm9DJIVwPMK/2as72qM6yFQXQMFbHiAbG4A+h2rkfdHpWPpejxWysIU27m3OxJZ3b7cjsSzt5ZJPSs2gUpSgUpSgUpSgUpSgw9Yvzb28swQyGKN5Ni/SbapbaPc4rRWqfpI3LH+72sMY9ZGeU/PlsH/NfQNaK7SOwmQy/EaWoKyN44NyrsJPNoyxA2fd+r5ZHIBUbjt11VjkTonssMWP6lJrvZ9vOqoctLFJ7PCgH9AU/wA6s/D36N8jYa+uQnqkA3N+MjYAPyU1fdN7EdKhAzbmVh9aWR2P5KQv8qCs8J/pDwysI7+LuCeXexktFn7ynxIPcbq27a3SSoskbK6MAVZSGVgehBHIiqzL2VaWwwbKHHsGU/mpBrBteEpNGJk04yS2mcy2bNvIHnJaseYkHXYT4/UHFBeaV4WN8k8ayxMHjcBlYdCD/MfI9K96BXBrmlBreThPWLV2NldWssJYuIriEoEYnJKbd23JJOFKrknCjNeKaJr80oe4ksNqkMqnvTGrDpII0A7xweY3sQCMgAgGtnUoKnpnAmZUuNQuHvZ0O5N6qlvE3k0UC+EMPtHJ5DpVspSgUpSgjOJNOluLZ44Je6kYcmIJUjoyNtIYBhkblIYZBByK0jqPY/fJKt1ehb2IS7pobVmErqQA8qgqoZ22qWx4mPnnmPoGlBFcNGA2qC2iMUIBAjMTQlSORVo2AIPv5+p61o3Xf0ebtbki1eJ7dn8JdiropPRxjxbR5rnOOg6V9D0oIKTg6CS0gtZV3rbrEI36OrQqoSRWH0W8I+fMHIqdpSgUpSgrEVyNPupElIW1un7yKQ8kjuHx3sDnou9h3ik9WeQddoM9f6jHbxtLM6xxqMlmICj8T5+3nXrPAsilHUMjAhlYAqQeoIPIioqz4NsoXEkdrArqcqRGuVPqnLwfhig8eG4XlklvZVZDMFSJGGHS2j3FN46q7s7yEdQGQHmtT9KUClKUClKUClKUClKUClKUClKUClKUClKUFa484sXT7YNvRHkbu0Z+ap4SzylRzfaqkhRzZio+tVb4b1u4eAXCPFbW8p8NxqLmS4uPRxEskaQoee1Q2MdBg5Mz2i6RFcJAsi+J5O5DE8o4XHe3bAdAxggkUN1G446mu8V/bWVut/fMkJkChCw/wo2GYraJQCRhQNwUcyGPQDAdNP4mkgKd+baa0kfu1urQkRxysfCk8ZZ9gZmxvDkAsMgZzVwqoa38NdWpvoSskDoVnKfRmtTlJg/nujBZwT4lKEctzVMcJ3LvaIJTuljLwSN9p4ZGhZ/3im796gzbTT1iZynISMXK/VDn6bAeRY8z6nJ6kk5VKUClKUClKUClKUClKUClKUClKUClKUClKUClQesfFzTLBbt3EIUNLcbVZ+ZIEMCtld3LJdgQARgEnlF6jwzewlZbG9kkdWG+G7YPDKvmAypuib3Xl7CguFK4Fc0ClKUClKUClKUClKUClKUClKUClKUClKUFR7QRmNc9BFeH974SRM/wu9ax/STu27+0i+oscjgeW5nC/wAgo/OtqdoEANvGzHEYl7uQ9NsdxHJZs/yUzq59kNVnjfgVuILG2lR1iu4dysHzs35CTxNtBIKyIcHB6H1yAguwmUyaRfQv/hhnxnyEkGHH9IP41sbgSUtDIx6tIrH9p7aB3/qZqgNF4P8A7G0aS1Dh7i4JQsOSmacCFdueexFwxPojHl5WjgyMfCLIBgTPJMvr3TuTDn/2u6H4UE5SlKBSlCaBSugmX1HLl1HX0rg3Cg43Ln0yM/8A7mPzpoelK6mQeo5e9dqBSlKBSlKBSlKBSlKBSlKDxvIC8bortGzKyh1xuQkEB1yCMjqMjyqi8E6zfjVLyxvNskcSiVZljdATIUKqu5iApBfwjoVbngUpQbApSlApSlApSlApSlApSlApSlApSlApSlApSlBj6jYJcQyQyjdHIjIw9VYEEe3I1R9PE9i7JNI0b8h37QvPa3KqAqTSBCGt7naFVssA20HxcsKUHs1jJqMgDO0keCry900EKxsNskdsjEu8si5RpiSFVm2kEkG8ogAAAwByAHQD0FcUoO1KUoFdJkypGM5B5HofalKCpxaU0a4e2LtzbI2Y5nlzyeY9PyrqdMwf+1c4yD9E58/U464yM8gPelK371r1rOttFZgJEURSZyN3XHMgEA8uoBPXw+9SFvYSqVLSFiN31mwc7cZHt4vzH4KVF9LU3O15SabORgTY6c8n8T08/T6vlWfYQuq4kbc2Sc/Py+XWlKm5WzSbl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hQQEBUSERQVFRIVFhYWFxgWFRYXFRgVGBQXFRUTFhcaHCceFxkjHBcUHy8gJSgpMCwvFR49NjAqNScsLCkBCQoKDgwNFA4PGjQcGSQyNSkwKS01NTIuNSkwKS0yKTIuKS0zKTUsNSw1NSkuLTU1MCksKiwpKSk1KSksLCwpKf/AABEIAJgBTAMBIgACEQEDEQH/xAAcAAEAAgIDAQAAAAAAAAAAAAAABQYEBwECAwj/xABCEAACAQMCAwYCBgcHAwUAAAABAgMABBEFEgYhMQcTIkFRYRRxMkJSYoGRCCNygpKhohUkM0NTc7EXNGMlg7Kz8P/EABYBAQEBAAAAAAAAAAAAAAAAAAACA//EABkRAQEAAwEAAAAAAAAAAAAAAAABAhETA//aAAwDAQACEQMRAD8A3jSlKBSlKBSlKBSlKBSlKBSlKBVVuOLJbl2i0uNZtpKvcykraIw6qpXxXDj7Kch5sKktc0d7siJ322mMyqjESTHP+CSPoRY5tg5bOOQzulLe2WNFSNVRFAVVUBVUDkAAOQHtQVyPg2STxXl7dTHzWJzaw/IJAQ5H7TtXf/p5Y/6TE+pnnLfxGTP86slKCoX3A0sY3afe3NvIB4Ukla5tz7MkxYrnplTy9DXlwDxjc3TzWuoWxguoMEkKwikXO3chOR6dCQQcj0F0pQKUpQKUpQKUpQKUpQKUpQKUpQKUpQK1Z2idtL6XdNapabnVVYPJJtRgwyCqqCSM5HUc1NbTqqca9mtpqxja5Dq8fIPGwVihOdjZU5XPP1GTg8zQamt/0kLzd4rW3ZfRTKrfmWP/ABV94Y7b7W5ZUukezkbkDLzhJ9BLgY/eAHvVu4f4OtLBQtrBHHj62MyH9qQ5Y/nUpc2qSKUkVXRhgqwDKR6EHkaD0Bz0rmqoif2VNGi5/s+ZxGoOT8LMxwignmIHPhAP0GKgeFgFtdApSlApSlApSlApSlApSlBC6vxla2r93JKDMekUatLN7fqowzAe5AFYC8YXEozBpl4w9ZjBbj54kk3/ANNWO3s0jBEaKgJydqhck9ScdT714anq8Vsu6ZwoPQYLMx9FRQWY+wBoIb+29Rxn+zk+XxqZ/wDrx/OsDUO0eS0G69068iTzeMRTxgerNG/hHzArJn46kbPw2n3koH1pES1jx67p2Vsfu1Ff9SpwfFaWw9QNVtO8/hOF/qoJ/hntAsdSO21nVnAyYyGSQDzO1gCQOXMZHOrFVJ4Z1zS7y4MkcUEV9G20h1hWcMwK5R0JEgIJGVY9fLNXagUpVb404gktkRLcZnkO5AV3b1jkjaaNVHNnMRkYKOZ7tsc8UFidsAnBOB0HU+wqsS3uqSnMNvawpzwLiaR5SPIsIVKJ8gzVRtM7TL+9vJLO1WOP6TySXEbqbRBgPlSVDgfVLBSdw3Ac8TEXBUFwO9ktru9Lc/iJ7oxyP96GLvFCL9kEJyx5YNBaeH+J3lnktLqIQXcaiTar745YidomhcgEru5EEAgkVYa0zb6ddW+rWLQSvcWm+QRic/3mJThLq0dmwWKDEoVueIjt6HduagUpSgUpSgUpSgVC8ZvMun3LWzMs6wu0ZUAtuUbsKCDknGPxqapQfL+nWvEV4d0TagQeYZpZIk+YLsq4+VXfROD+JkwfjlT2ml74/wA43H863TUSOJI2naCJXkKHbIy7RHG2AdjOzAF8EEqu4jIyBkUEFp8WtxjEr6dP+E8TH95VK/01bbR3KKZVVZCBuVWLqG8wGKqWHvgV6K+SeRGD59DyByPbnj8K7UClKUClKjuIL9oLZ3jAMp2pGD0MsjCOIH23sufbNB5XXEIErQwRvPKmN4j2hIyQCBJI7BQxBB2jLYIOMEGu0GueNY54nhd+SbirI7YJ2K6EjdgE7WwTg4Bwce2jaUtrCsSZOMlmP0ndjuklc+bMxLE+pr11KwWeJonztYdRyZSDlXU+TKQGB8iBQNS05LmF4ZV3RyKUYexGOR8j5g+RArtYwskSLI291UKXxgsQMbyPInqfnWNoN60sCmTHeqWjkx072NzHIQPIFlJHsRUhQKV0llCKWYhVUEkk4AAGSST0AFV3S+0rTbltsV5CWzgBm7sk9PCJAN34UFlpXAOelc0ClKUClM0oFRPEnES2MPfSRzSJuCnuY+8Kg/XYZBC+/vUtWBrmiRXsD2867o3HPpkEcwykg4IPnQaW1ft3lt7tmtmjubV2yI3DhkHoGKIyE/ZIkA54bGALfw9x3qmqxh7Wwitoz/n3Ersh9THGqK0nz6cutao7UuzUaXcQ925aG4ZlTcQZAV7vcXwiqMmTkAOi19Da+DDZGOE93nuoEI5FBJIkAZfQqHyPkKCjXPA6Xrk3k99qTISGERjgtFYHBVVLKCQeR2sSCMHnWRbdmOjM4hksZIJWztEsswL4GTskSZkZsZO0NnAJxgVUO37XZbZ7awt2MNsIA5WMlQ3jaNUOOqqE6fe+VevYxqUtzp1/DNIxjtwksLsSTFJtkcFCem1o0YDoOfrQV3tR4Dj0W8t5LWWRI5d7LkkvG8ZXOGXDY8a48xz519B8Lo62UAkdZG7pPGilVYbRtIU8xyx5D5DoIXWuEV1OawuZ1UxwK7vG276cixMmMddrJzB6+/Sraq4GByAoOawNZ0KC8i7q5jWSPIbDeTDoykc1PM8wR1NZ9KChW+kwpcPbQxpHCZ4rcqowO5ht/jJc/a3vKEYnqDzrX2v/AKRFwLphaRw/DIxC94rF5FBxvJDDbnqAByzzzV7u42+JuUXO9pL5F/3JLC2ljx+6DXzAaD6Ym1xLqOC/hG1ZViu8Z5pLazxwXI9yYJpIyfMRCtlVo3guJl0W33fXi1JlH3W2wr+cjL/EK3iKDmlKUClKUClKUClKUEHxnrjWlo7wjdcORFbpyy88nhjAB645sfZDUZw9wBb29unxiRXE6p+sklRXVervs352gsWZm6sWJbmeUxqmimW6tLhWx8O0u5TnDLJCych03BtnM+W7154GqzrJLcPMN1tZIHMf1Xm7vvizjo2xO72g8tzk4yqkBHPo+js+YpIoHPINbXL22T93unVWPtzrInWbTp7UfFSz208/cMs4jZ0LxyNGySqqsfGiqQ276fWqD2ZdrdzqOom0vBG0M6ybFCABCql9n3lKhh4snOKuHEsHcbbdf8NLiwuIB17v+/xRSxL6INylR5b2AwAAAvtKUoFRWtpuktVPQ3AJ/cgmkX+pFP4VK1E6++zuJfKO4jz8pN1vn8DMD+FBrL9IniaWCG3tYnZBNveTaSCVTaFTI+qSxJH3RWd+j7xJJc2UsEzM5t5FCMxJIjkUkJk8yAVbHsceQrz7fOC572GC4to2leEurogLOUfaQyqObYK8wOfi9jWb2FcHzWFlJJco0ctw4bYwwyxopC7geaklnOD5YoLpoQxNeKOguQQP2rW3c/1Fj+NTFQ3DrbmupfqvdOF+UUcdsf6oXqZoI7iHQo762ktpi4jkADbG2tgENgH8OnnWptX/AEbIzk2t26+izIH/AK024/hNbqqgdrnF9zpsEUlqRukkEYUw78tgnm27ly5BQuSc86Cg6dwRxDo5zZus0Q/y0lDxEf7Uu3B/Z5+9bU4T4purm33XVjNBMrFGXkFJCqd6byDtOffoeZrM4Sub2SBWv0iWRkR/1e5SCwy0TxsTtZeXMEg5PJcc52gVG6xo5uAAJ54QP9F1Qn5sVJ/I17rqsRYIJFLMxQDPVwnebP2tnix6ZPlWUrgjIOR7UFXTgFR1vdRb53so/wDjivQcEBTmO9v0b1N00g/hmDqfyqdvrwRIXKu+PqxozsfkB/z0qDPFsx+hpt83zFqg/qnB/lQdJNZnsCPjistsSB8Ui7DGScD4mMclU9O9TwjzVRzqzK2RkcwarkHF0cjCC7t57Yy/q1FzGvdSFhjuxKjNGSeY2kgnyBqE0TVDpN8ulzsfhJstYSMfo8/FZMx67SRsz5FR5gAJntC4MXVbJrctscMJImxnbIoIGfukEg49axuG9cTVbN7afMd5Gvd3MRwJYpVx+tUem4B1bmOnpVvqF1vhC2vGWSVCJk+hNEzRTr+zIhDY9jke1BU+NuFYNSSNNSSeKeHIWe3ieSN1PXG1X2g4B2Pgqc4LDm2ZwzwjFDbfB2sciWhbdPLMCs1x0zGqEBlVgArEqo25CgliyysPB8qchqV/t9Ga2Y/Le0Bb+dT9naiJAgZ2x5uxZj7kmg9qUpQKUpQUniCB4b7fGCWkEdzEoP05rdWiuYR9+S2k8I9YyfKqxfdhVlfz/GW9w6W8x7woiqRzOWEbHnHzz4SDtORyxgWPtJ0bUrrulsGhRUdHDM2JVkDcpASh2qoyMKcsGYHI8J8NO0u+nj3XOn2SzPzdjcSKrn7csEcbByRjILH0yKDxMMc13bW1qB8PHsjjxzHw9tIk9xKD5o00dnAG+sVkPMc62PUNw/w78MXkkfvbiTaHfaEUImRHDFGCRHEuThck5JJJJqZoFKUoFKUoFKUoFKUoFVvUo0hlnE/K0u1Cu/1Ul7vuWEh+oroIwGPLKEEgsoNkqtX2rSWUz9+ks9pJ4keKJpniY/ThkRAWMZ+krYOMlTjC5CicCdk40e8a+urmEwxqwhIypO8bd77uQO0kBVLZLdeXO26spkAuJVKd7cWMUKMCHESXiSlmU81ZzuO3qFRM4OQPGz4l05H3wWM/ejoY9MmV+f3u6GPzqTS1mvp4Zpomt7e3fvUjkKmaSXYUR5AhKxoodiF3EkkE7duCFmFKUoFY2pWCzwvC+dsispx1AIxkHyI6g+oFZNKCG0LWS393uMLdxjxr0EijkLiIfWjbryztJKnmK763rPdDuYcPdyDEUfXHl3smPoxL1LHrjAyxAObfabFOAs0aSAHIDorAH1GRyNcWOlwwAiGKOMHmdiKuT6nA5n50HGk6cLeCOFSSEUDcerHqzt95jlj7k1l0pQK4IrmlApSlBrzjDs2nmaSXT7hYXlIZkkDbN4YuJI3XmjByXHI7WJKldzBqTaalrdvePYLEvfuplcpKsaSeIH4uEv4FctzYKu1vFujzuNb5qJ4i4dS8RckxzRtvhmTHeRSfaXPIg9GU8mHI0GrbjSeIbaFp2uYEG9SsKs7ndJcIVjUFSNpdtuCxG1yOgGM697WrnR7hbTV44pmKCTvbQnIUsyjdG4AJ8J6EcsVYdX1aSSBrK7KW18SjW8hyLW4likWWIxufokui7oidwycbhzqj9pmlW+rmOV5o9P1CJO7kgvW7pWUMSNkp8LgEth1yGDDOKDZuna9Y61bSRxSJNE67ZEOVdQftIcMpz0b1GQeVV644b/texl067kIvLKUKs2MufDut7gjPMSRsAwz9IN5gYpfAXAQGxLWcPcibvJb22yYbeNI2At45GAWd3ZhuXBXAORyBN1/tmaz1W3+MQK06/CvNHn4ebBL2suOsMgYyRlG/1vCzAHAXfRYJY7eJLhxJMsarI4zh3CgM/P1PP8azaV43hfYe6CmT6u8kLn1OASfl5+o60HtSqpLwhcznNzqVwOeQloqWsY9s+OQj5vXvFwZ3fOK9vlb1a4Mw/FJldT+VBZKVU4+KJbO4jttRCbZjtguowVikfyhlQk9zKfLmVbyx0q2UClK4Jx1oOaVWjxPLdErp0SyKCQbmUlbbIOD3W0b7gjn9HC/frpJw3fSc31ORD6QW0CIPkHEj/m1BaKVRZ9B1mDxW+oQ3IH+XdW6pn27yLn/xWRwvx1LNcfBX1pLbXYBIIBkt5ABkskgGAPny8s55UFypSlApSlApSlApSlApSsDXbJ5rWaKJ2jkeN1R1YqyuVOxgRzGDigzZJAoyxAA6k8h+dQV/x/p8H+JeW4I8hKrN/CpJ/lXztoHAWp6xcOkjSAROUlkuGdgjjqniJLP7D1GSARV7l7OdC0kf+o3DTSgAlCzA8+jdzD41U+rEjn1oLjcdt+kp0uS37MMx/mUArD/6/aXnG6bHr3Jx/wA5qu2HHXDUZCraKB03PaK/45O5v5VfeH5NIvl/uiWUnLJVYog4HTLRlQwHzFBIcNccWepA/CTrIVGWXBVwPUowBx79KnajbLhq1gk72G2gjkwV3pEiNg9RlQDipKg6TzBFLHooJOAScAZOAOZr59X9Iy7SeQmCFoS5KodyyInQIXBwTyySVPMnywB9C1Xtf4J0+9b+9W8LyN9bGyU/vqQ5/Ogp2g/pC2M2BcpLbN6kd5H/ABIN39NbD0nX7e7XdbTRyj/xurY+YByPxrXGq/o7WMmTBLPCT0GVkQfgwDf1VSdW/R/1C3bfaSxz46bWMMv4BjtH8dB9GUr5li17iHTDh/i9oP8AmxtPGfYOwYY+TVtjsp7RZ9VEqXNuI3hC5kXcEYsThdrc1bkT1P4UGwqUpQKUpQeF9YRzxmOZEkjbkyuoZT8weRqtt2exryt7m7t0HSNJhJCPlHOsiqPYYFWlnAGScD1PSvOG8R/oOrfssD/xQV48FyNgS6jfOn2VeGEEehaGJXA+TCu8nZzpzIFa0hODncVJkJ9Wlz3jH3LGrJSg4ArG1PUUt4JJ5M93FG8jYGTtRSzYHmcA1lVrzjvULpJXUxObcxyRqVjlkglhmjRZI5+6V3hmR1JR9jKQxBxk0FsvOKreLAL7nZY2SNFLyOJN/dhFH0ie7c+wUk4AzXhNxNJEN89ncRxDmzgxSlF82dInZsDz2hsVp3sx12/+J786fJdhbdLRJVHdbEhJGBJJhST0bofCPfO004wuk53GlXSJ9qKS3uGHuY433H8ATQZ/FOix6pp0kKsrLNHuicEFd2N0UgI6jO05HUZ9ajuzDXp7mz7u8R0u7Z+4l3ggsVUFZPfKkZPmQT0Irz4L1WEXM1vbOGtpAbiEAEGJt+27tihw0e12jfYQMd+RjAFXOgVianpaXKd3KC0eQWTJCuBnwOB9JPVTyOOeRkU1TUVt4jI4cqPsRySH57Y1ZsepAOK0fp3bJfWDvDPZtKjyMbcMZYmAZvoKXVi6AkYB5jOM4xgN4X1/FaxF5GCRqAOh+SqqqMknkAoBJ8hVbu+PJF5pYzbT0M8trbE+4jllEg/eVajNY0i9nWNLi6eOe5baIbZmjhhRULSO7572UqoxgMis7rkYJNVDi+90bRZVszp4u5dqtK8jAuN3Ql2BJcjngbRzH4BsvTOO45JUhnimtZZDiPvghilb7MU8bNG7fdyD7VZq1YezCymhT4UyQ294ivG0buGjk299FuUnEqEAnD5ZWXwsN3huHCetSNus7zlewKN5+rNH9FLqP1VsYYfVbIOOWQsdKUoFKUoFKUoFKUoFKUoMDV7WWVBHDJ3W4+OQAGRU8+7yCA56Bjnb1wTiq5xf2fpPpU9naKsbvtcEkkySI4fMrnLOzYxuYk88+VXKlB8ey9nuorL3RsrnfnHKJ2X5hwCpHvnFb77P+y5YNMSG9QfEGRpgyNiWBmCgCOZDuVgEBO04yT1HXY9KCuaFqM0VwbG7PeOEMkE+Md9CrKriQDkJkLoGxyYOpAHMCx1Gabw9HBI02XkncYaWVy77c7ti55Rpn6qBRyHKpOgVq3Xezu2vr9prh5Hhtt73Mjucu5AdLVNuBHFEniO0Z/WAZJ3EbSqvWuivBp80LeORjdOSOrmWWWUZ9yGAxQas1nTY9KCznUbrTxKN0NnGz3DhPJpQ7hc+oPIHIDNjNTGi9ot8tqbtDHqdnGSJWWM215FgBmaSLmjAAg+HPnzGDjXXbhFI2rNMctDNHC8DdVaPulHgP7W44+971tLsV4cfTtMkmugYzMxlKsMFYlTC7lPQnxHHoVoLfo/GtvcOIjvguGGRDOvdyMPWP6so90LCrBVe1G2tYdOVdQWLuIokDd6AQCqBRt89+em3nnpzrjge2lW33ymULIxeKGZt7wwk/q42c5dmK4YhmO0nHlQWKlKUHDNgZPSqo2uXN+xXT8RWwOGvJF3b8dRaRnlJ/ut4PQPVouLdZFKOoZGGCpGQR6EeY9qj7jiW0iC77iBA3JcyoAcFlwOeOqMPmpFBiQ8D2vWdDdSeb3R79vwD+BPkiqPasXWOzHTrlNrWsUbeTwqsMin1DIBn8cj2rtqPHdvtZLRzczAdLaM3O0/fKsI0/fda1K3bmxk/7i7C5/0LIj+AjP8AX+NBsrhfgS7sJwU1KWa0/wBCePvGx5BZd/gI9QAParvVA0LtL/vENreAq9woMMhheHcSBhGQs6HdkbXjkdSeXhOAb/QK87mXajN9lSfyGa9K6ypuUg9CCPz5UGvOLNaew4aWSElZTb28asDzDSKis4PUNgsQfXFa17AOI5U1I2xdmiuEclSSR3iDeH5+eA498+wrZ2qaA+p8OLbR/wCOsMaAE4/X2zBHTJ6ZaN1yfWqR2IdnV1BfNd3cLwrEjogkG1mkfwkqD1ULu59OYxnngNm6tokceq2l4g2zS97bSEcg6fDyTKW9WUxAA+h9hi11A6od+oWcY+otxOfYBFgX8zOf4TU9QYeq6RHdR93MpZcg8mdCCPMMhDD8DVO4x4etrOwlW3hijaXA715Y0YSKwkh3yzNukHeIvhyehq+15zQhhg++CORBIIyp8jgnnQVXT+JIrpbS/UgR/rIJQT/gyS934XPliSNUz/5FPQ5qkdrXZDc396Lqz2HvFRJFd9pVlG0OCeq7dvIc/D555W637OGSaaZLqWIyjZsXE0ciAEA3QuN5nkIJycrgch6nN0rh67QmOade4x4TA0sbfs7JO82D9iQY8gKDrYQiD4HTY23tbxo8zDosccRjVm9DJIVwPMK/2as72qM6yFQXQMFbHiAbG4A+h2rkfdHpWPpejxWysIU27m3OxJZ3b7cjsSzt5ZJPSs2gUpSgUpSgUpSgUpSgw9Yvzb28swQyGKN5Ni/SbapbaPc4rRWqfpI3LH+72sMY9ZGeU/PlsH/NfQNaK7SOwmQy/EaWoKyN44NyrsJPNoyxA2fd+r5ZHIBUbjt11VjkTonssMWP6lJrvZ9vOqoctLFJ7PCgH9AU/wA6s/D36N8jYa+uQnqkA3N+MjYAPyU1fdN7EdKhAzbmVh9aWR2P5KQv8qCs8J/pDwysI7+LuCeXexktFn7ynxIPcbq27a3SSoskbK6MAVZSGVgehBHIiqzL2VaWwwbKHHsGU/mpBrBteEpNGJk04yS2mcy2bNvIHnJaseYkHXYT4/UHFBeaV4WN8k8ayxMHjcBlYdCD/MfI9K96BXBrmlBreThPWLV2NldWssJYuIriEoEYnJKbd23JJOFKrknCjNeKaJr80oe4ksNqkMqnvTGrDpII0A7xweY3sQCMgAgGtnUoKnpnAmZUuNQuHvZ0O5N6qlvE3k0UC+EMPtHJ5DpVspSgUpSgjOJNOluLZ44Je6kYcmIJUjoyNtIYBhkblIYZBByK0jqPY/fJKt1ehb2IS7pobVmErqQA8qgqoZ22qWx4mPnnmPoGlBFcNGA2qC2iMUIBAjMTQlSORVo2AIPv5+p61o3Xf0ebtbki1eJ7dn8JdiropPRxjxbR5rnOOg6V9D0oIKTg6CS0gtZV3rbrEI36OrQqoSRWH0W8I+fMHIqdpSgUpSgrEVyNPupElIW1un7yKQ8kjuHx3sDnou9h3ik9WeQddoM9f6jHbxtLM6xxqMlmICj8T5+3nXrPAsilHUMjAhlYAqQeoIPIioqz4NsoXEkdrArqcqRGuVPqnLwfhig8eG4XlklvZVZDMFSJGGHS2j3FN46q7s7yEdQGQHmtT9KUClKUClKUClKUClKUClKUClKUClKUClKUFa484sXT7YNvRHkbu0Z+ap4SzylRzfaqkhRzZio+tVb4b1u4eAXCPFbW8p8NxqLmS4uPRxEskaQoee1Q2MdBg5Mz2i6RFcJAsi+J5O5DE8o4XHe3bAdAxggkUN1G446mu8V/bWVut/fMkJkChCw/wo2GYraJQCRhQNwUcyGPQDAdNP4mkgKd+baa0kfu1urQkRxysfCk8ZZ9gZmxvDkAsMgZzVwqoa38NdWpvoSskDoVnKfRmtTlJg/nujBZwT4lKEctzVMcJ3LvaIJTuljLwSN9p4ZGhZ/3im796gzbTT1iZynISMXK/VDn6bAeRY8z6nJ6kk5VKUClKUClKUClKUClKUClKUClKUClKUClKUClQesfFzTLBbt3EIUNLcbVZ+ZIEMCtld3LJdgQARgEnlF6jwzewlZbG9kkdWG+G7YPDKvmAypuib3Xl7CguFK4Fc0ClKUClKUClKUClKUClKUClKUClKUClKUFR7QRmNc9BFeH974SRM/wu9ax/STu27+0i+oscjgeW5nC/wAgo/OtqdoEANvGzHEYl7uQ9NsdxHJZs/yUzq59kNVnjfgVuILG2lR1iu4dysHzs35CTxNtBIKyIcHB6H1yAguwmUyaRfQv/hhnxnyEkGHH9IP41sbgSUtDIx6tIrH9p7aB3/qZqgNF4P8A7G0aS1Dh7i4JQsOSmacCFdueexFwxPojHl5WjgyMfCLIBgTPJMvr3TuTDn/2u6H4UE5SlKBSlCaBSugmX1HLl1HX0rg3Cg43Ln0yM/8A7mPzpoelK6mQeo5e9dqBSlKBSlKBSlKBSlKBSlKDxvIC8bortGzKyh1xuQkEB1yCMjqMjyqi8E6zfjVLyxvNskcSiVZljdATIUKqu5iApBfwjoVbngUpQbApSlApSlApSlApSlApSlApSlApSlApSlApSlBj6jYJcQyQyjdHIjIw9VYEEe3I1R9PE9i7JNI0b8h37QvPa3KqAqTSBCGt7naFVssA20HxcsKUHs1jJqMgDO0keCry900EKxsNskdsjEu8si5RpiSFVm2kEkG8ogAAAwByAHQD0FcUoO1KUoFdJkypGM5B5HofalKCpxaU0a4e2LtzbI2Y5nlzyeY9PyrqdMwf+1c4yD9E58/U464yM8gPelK371r1rOttFZgJEURSZyN3XHMgEA8uoBPXw+9SFvYSqVLSFiN31mwc7cZHt4vzH4KVF9LU3O15SabORgTY6c8n8T08/T6vlWfYQuq4kbc2Sc/Py+XWlKm5WzSbl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fc03.deviantart.net/fs70/f/2010/127/0/9/Cartoon_eye_study_by_My_Safe_H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How You Detect Light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What is visible light? </a:t>
            </a:r>
          </a:p>
          <a:p>
            <a:pPr marL="914400" lvl="1" indent="-51435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* The kind of electromagnetic waves that can be detected by your eyes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Rods can detect very</a:t>
            </a:r>
          </a:p>
          <a:p>
            <a:pPr marL="914400" lvl="1" indent="-51435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* Dim light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Cones can detect colors in </a:t>
            </a:r>
          </a:p>
          <a:p>
            <a:pPr marL="514350" indent="-514350">
              <a:buNone/>
            </a:pPr>
            <a:r>
              <a:rPr lang="en-US" sz="4000" dirty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*bright light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>
              <a:buAutoNum type="arabicPeriod" startAt="4"/>
            </a:pPr>
            <a:r>
              <a:rPr lang="en-US" b="1" dirty="0" smtClean="0"/>
              <a:t>Cornea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*a membrane that protects the eye</a:t>
            </a:r>
            <a:endParaRPr lang="en-US" b="1" dirty="0"/>
          </a:p>
          <a:p>
            <a:pPr marL="514350" indent="-514350">
              <a:buNone/>
            </a:pPr>
            <a:r>
              <a:rPr lang="en-US" b="1" dirty="0" smtClean="0"/>
              <a:t>5. Pupil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* the opening in the eye</a:t>
            </a:r>
          </a:p>
          <a:p>
            <a:pPr marL="514350" indent="-514350">
              <a:buNone/>
            </a:pPr>
            <a:r>
              <a:rPr lang="en-US" b="1" dirty="0" smtClean="0"/>
              <a:t>6.  Iris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*colored part of the eye</a:t>
            </a:r>
          </a:p>
          <a:p>
            <a:pPr marL="514350" indent="-514350">
              <a:buNone/>
            </a:pPr>
            <a:r>
              <a:rPr lang="en-US" b="1" dirty="0" smtClean="0"/>
              <a:t>7.  Lens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*convex and refracts light to focus a real image on the back of the eye</a:t>
            </a:r>
          </a:p>
          <a:p>
            <a:pPr marL="514350" indent="-514350">
              <a:buNone/>
            </a:pPr>
            <a:r>
              <a:rPr lang="en-US" b="1" dirty="0" smtClean="0"/>
              <a:t>8.  Retina</a:t>
            </a:r>
          </a:p>
          <a:p>
            <a:pPr marL="914400" lvl="1" indent="-51435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* Back surface of the eye where light is detected by receptors in the retina called rods and cones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9"/>
            </a:pPr>
            <a:r>
              <a:rPr lang="en-US" b="1" dirty="0" smtClean="0"/>
              <a:t>Nerves attached to the ______________ carry information to the brain about the light that strikes the retina.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*rods and cones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10. </a:t>
            </a:r>
            <a:r>
              <a:rPr lang="en-US" b="1" u="sng" dirty="0" smtClean="0">
                <a:solidFill>
                  <a:srgbClr val="7030A0"/>
                </a:solidFill>
              </a:rPr>
              <a:t>Nearsightedness</a:t>
            </a:r>
            <a:r>
              <a:rPr lang="en-US" b="1" dirty="0" smtClean="0"/>
              <a:t> </a:t>
            </a:r>
            <a:r>
              <a:rPr lang="en-US" b="1" dirty="0" smtClean="0"/>
              <a:t>happens when a person’s eye is too long, they can see something clearly only if it is ______________.  Objects that are far away look ______________________.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*nearby</a:t>
            </a:r>
            <a:r>
              <a:rPr lang="en-US" b="1" dirty="0" smtClean="0">
                <a:solidFill>
                  <a:srgbClr val="FF0000"/>
                </a:solidFill>
              </a:rPr>
              <a:t>; blurry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11.  </a:t>
            </a:r>
            <a:r>
              <a:rPr lang="en-US" b="1" dirty="0" smtClean="0">
                <a:solidFill>
                  <a:srgbClr val="7030A0"/>
                </a:solidFill>
              </a:rPr>
              <a:t>Farsightedness</a:t>
            </a:r>
            <a:r>
              <a:rPr lang="en-US" b="1" dirty="0" smtClean="0"/>
              <a:t> </a:t>
            </a:r>
            <a:r>
              <a:rPr lang="en-US" b="1" dirty="0" smtClean="0"/>
              <a:t>happens when a person’s eye is too short, they can see ____________ objects </a:t>
            </a:r>
            <a:r>
              <a:rPr lang="en-US" b="1" dirty="0" smtClean="0"/>
              <a:t>clearly, but things </a:t>
            </a:r>
            <a:r>
              <a:rPr lang="en-US" b="1" dirty="0" smtClean="0"/>
              <a:t>that are nearby look ______________.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*faraway</a:t>
            </a:r>
            <a:r>
              <a:rPr lang="en-US" b="1" dirty="0" smtClean="0">
                <a:solidFill>
                  <a:srgbClr val="FF0000"/>
                </a:solidFill>
              </a:rPr>
              <a:t>;  blurry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2"/>
            </a:pPr>
            <a:r>
              <a:rPr lang="en-US" sz="4000" b="1" dirty="0" smtClean="0"/>
              <a:t>What do concave lens do?</a:t>
            </a:r>
          </a:p>
          <a:p>
            <a:pPr marL="514350" indent="-514350">
              <a:buNone/>
            </a:pPr>
            <a:r>
              <a:rPr lang="en-US" sz="4000" b="1" dirty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* Placed in front of a nearsighted eye refracts the light outward.  The lens in the eye can then focus the light on the retina.</a:t>
            </a:r>
          </a:p>
          <a:p>
            <a:pPr marL="514350" indent="-514350">
              <a:buNone/>
            </a:pPr>
            <a:r>
              <a:rPr lang="en-US" sz="4000" b="1" dirty="0" smtClean="0"/>
              <a:t>13. What do convex lens do?</a:t>
            </a:r>
          </a:p>
          <a:p>
            <a:pPr marL="514350" indent="-514350">
              <a:buNone/>
            </a:pPr>
            <a:r>
              <a:rPr lang="en-US" sz="4000" b="1" dirty="0" smtClean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*Placed in front of a farsighted eye focuses the light.  The lens in the eye can then focus the light on the retina.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4"/>
            </a:pPr>
            <a:r>
              <a:rPr lang="en-US" sz="3600" b="1" dirty="0" smtClean="0"/>
              <a:t>The majority of people who have color deficiency (color blindness) can’t tell the difference between ___________ or can’t tell___________________.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	* shades of red and green; red from green</a:t>
            </a:r>
          </a:p>
          <a:p>
            <a:pPr marL="514350" indent="-514350">
              <a:buNone/>
            </a:pPr>
            <a:r>
              <a:rPr lang="en-US" sz="3600" b="1" dirty="0" smtClean="0"/>
              <a:t>15. Color deficiency cannot be ____________.</a:t>
            </a:r>
          </a:p>
          <a:p>
            <a:pPr marL="514350" indent="-514350">
              <a:buNone/>
            </a:pPr>
            <a:r>
              <a:rPr lang="en-US" sz="3600" b="1" dirty="0"/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*corrected</a:t>
            </a:r>
            <a:endParaRPr lang="en-US" sz="3600" b="1" dirty="0" smtClean="0"/>
          </a:p>
          <a:p>
            <a:pPr marL="514350" indent="-514350">
              <a:buNone/>
            </a:pP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7"/>
            </a:pPr>
            <a:r>
              <a:rPr lang="en-US" sz="4400" b="1" dirty="0" smtClean="0"/>
              <a:t>Surgical eye correction works by reshaping the patient’s __________</a:t>
            </a:r>
          </a:p>
          <a:p>
            <a:pPr marL="514350" indent="-514350">
              <a:buNone/>
            </a:pPr>
            <a:r>
              <a:rPr lang="en-US" sz="4400" b="1" dirty="0"/>
              <a:t>	</a:t>
            </a:r>
            <a:r>
              <a:rPr lang="en-US" sz="4400" b="1" dirty="0" smtClean="0">
                <a:solidFill>
                  <a:srgbClr val="FF0000"/>
                </a:solidFill>
              </a:rPr>
              <a:t>*cornea</a:t>
            </a:r>
            <a:endParaRPr lang="en-US" sz="4400" b="1" dirty="0" smtClean="0"/>
          </a:p>
          <a:p>
            <a:pPr marL="514350" indent="-514350">
              <a:buNone/>
            </a:pPr>
            <a:r>
              <a:rPr lang="en-US" sz="4400" b="1" dirty="0" smtClean="0"/>
              <a:t>18. What are </a:t>
            </a:r>
            <a:r>
              <a:rPr lang="en-US" sz="4400" b="1" dirty="0" smtClean="0"/>
              <a:t>the risks </a:t>
            </a:r>
            <a:r>
              <a:rPr lang="en-US" sz="4400" b="1" dirty="0" smtClean="0"/>
              <a:t>of surgical eye correction.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sz="4000" b="1" dirty="0" smtClean="0">
                <a:solidFill>
                  <a:srgbClr val="FF0000"/>
                </a:solidFill>
              </a:rPr>
              <a:t>Glares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sz="4000" b="1" dirty="0" smtClean="0">
                <a:solidFill>
                  <a:srgbClr val="FF0000"/>
                </a:solidFill>
              </a:rPr>
              <a:t>Double vision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sz="4000" b="1" dirty="0" smtClean="0">
                <a:solidFill>
                  <a:srgbClr val="FF0000"/>
                </a:solidFill>
              </a:rPr>
              <a:t>Trouble seeing at night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sz="4000" b="1" dirty="0" smtClean="0">
                <a:solidFill>
                  <a:srgbClr val="FF0000"/>
                </a:solidFill>
              </a:rPr>
              <a:t>Lose vision permanently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6600" b="1" u="sng" dirty="0" smtClean="0"/>
              <a:t>Label the Parts of the Eye</a:t>
            </a:r>
            <a:endParaRPr lang="en-US" sz="6600" b="1" u="sng" dirty="0"/>
          </a:p>
        </p:txBody>
      </p:sp>
      <p:pic>
        <p:nvPicPr>
          <p:cNvPr id="5" name="Picture 14" descr="099_HST_Trans_phys.jpg                                         0008C373Seagate                        BC5C1CAB:"/>
          <p:cNvPicPr>
            <a:picLocks noChangeAspect="1" noChangeArrowheads="1"/>
          </p:cNvPicPr>
          <p:nvPr/>
        </p:nvPicPr>
        <p:blipFill>
          <a:blip r:embed="rId2" cstate="print"/>
          <a:srcRect l="6987" t="11940"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5800" y="2286000"/>
            <a:ext cx="25146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1524000"/>
            <a:ext cx="21336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1295400"/>
            <a:ext cx="2438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48400" y="2286000"/>
            <a:ext cx="2362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81800" y="3429000"/>
            <a:ext cx="23622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29400" y="5029200"/>
            <a:ext cx="25146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r>
              <a:rPr lang="en-US" dirty="0" smtClean="0"/>
              <a:t>Mr. Parr Eyes Are For Sight </a:t>
            </a:r>
            <a:r>
              <a:rPr lang="en-US" dirty="0" smtClean="0">
                <a:hlinkClick r:id="rId2"/>
              </a:rPr>
              <a:t>http://www.youtube.com/watch?v=xO6gIiuY69g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Light and Sight</vt:lpstr>
      <vt:lpstr>How You Detect Light</vt:lpstr>
      <vt:lpstr>Slide 3</vt:lpstr>
      <vt:lpstr>Slide 4</vt:lpstr>
      <vt:lpstr>Slide 5</vt:lpstr>
      <vt:lpstr>Slide 6</vt:lpstr>
      <vt:lpstr>Slide 7</vt:lpstr>
      <vt:lpstr>Label the Parts of the Eye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and Sight</dc:title>
  <dc:creator>etosha</dc:creator>
  <cp:lastModifiedBy>etosha</cp:lastModifiedBy>
  <cp:revision>20</cp:revision>
  <dcterms:created xsi:type="dcterms:W3CDTF">2013-02-04T03:08:31Z</dcterms:created>
  <dcterms:modified xsi:type="dcterms:W3CDTF">2013-11-10T04:04:14Z</dcterms:modified>
</cp:coreProperties>
</file>