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57" r:id="rId4"/>
    <p:sldId id="270" r:id="rId5"/>
    <p:sldId id="258" r:id="rId6"/>
    <p:sldId id="269" r:id="rId7"/>
    <p:sldId id="259" r:id="rId8"/>
    <p:sldId id="283" r:id="rId9"/>
    <p:sldId id="260" r:id="rId10"/>
    <p:sldId id="271" r:id="rId11"/>
    <p:sldId id="261" r:id="rId12"/>
    <p:sldId id="262" r:id="rId13"/>
    <p:sldId id="284" r:id="rId14"/>
    <p:sldId id="286" r:id="rId15"/>
    <p:sldId id="263" r:id="rId16"/>
    <p:sldId id="264" r:id="rId17"/>
    <p:sldId id="265" r:id="rId18"/>
    <p:sldId id="276" r:id="rId19"/>
    <p:sldId id="272" r:id="rId20"/>
    <p:sldId id="266" r:id="rId21"/>
    <p:sldId id="275" r:id="rId22"/>
    <p:sldId id="267" r:id="rId23"/>
    <p:sldId id="279" r:id="rId24"/>
    <p:sldId id="268" r:id="rId25"/>
    <p:sldId id="280" r:id="rId26"/>
    <p:sldId id="281" r:id="rId27"/>
    <p:sldId id="278" r:id="rId28"/>
    <p:sldId id="273"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9509BF9-2822-4980-B59C-B7813C84BA66}" type="datetimeFigureOut">
              <a:rPr lang="en-US" smtClean="0"/>
              <a:pPr/>
              <a:t>4/28/2014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BF3C5B-79C5-421F-815E-597B5B30B2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509BF9-2822-4980-B59C-B7813C84BA66}" type="datetimeFigureOut">
              <a:rPr lang="en-US" smtClean="0"/>
              <a:pPr/>
              <a:t>4/28/2014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BF3C5B-79C5-421F-815E-597B5B30B2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9509BF9-2822-4980-B59C-B7813C84BA66}" type="datetimeFigureOut">
              <a:rPr lang="en-US" smtClean="0"/>
              <a:pPr/>
              <a:t>4/28/2014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BF3C5B-79C5-421F-815E-597B5B30B2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509BF9-2822-4980-B59C-B7813C84BA66}" type="datetimeFigureOut">
              <a:rPr lang="en-US" smtClean="0"/>
              <a:pPr/>
              <a:t>4/28/2014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6BF3C5B-79C5-421F-815E-597B5B30B2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9509BF9-2822-4980-B59C-B7813C84BA66}" type="datetimeFigureOut">
              <a:rPr lang="en-US" smtClean="0"/>
              <a:pPr/>
              <a:t>4/28/2014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6BF3C5B-79C5-421F-815E-597B5B30B29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509BF9-2822-4980-B59C-B7813C84BA66}" type="datetimeFigureOut">
              <a:rPr lang="en-US" smtClean="0"/>
              <a:pPr/>
              <a:t>4/28/2014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BF3C5B-79C5-421F-815E-597B5B30B29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509BF9-2822-4980-B59C-B7813C84BA66}" type="datetimeFigureOut">
              <a:rPr lang="en-US" smtClean="0"/>
              <a:pPr/>
              <a:t>4/28/2014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6BF3C5B-79C5-421F-815E-597B5B30B2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509BF9-2822-4980-B59C-B7813C84BA66}" type="datetimeFigureOut">
              <a:rPr lang="en-US" smtClean="0"/>
              <a:pPr/>
              <a:t>4/28/2014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6BF3C5B-79C5-421F-815E-597B5B30B2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9509BF9-2822-4980-B59C-B7813C84BA66}" type="datetimeFigureOut">
              <a:rPr lang="en-US" smtClean="0"/>
              <a:pPr/>
              <a:t>4/28/2014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96BF3C5B-79C5-421F-815E-597B5B30B2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509BF9-2822-4980-B59C-B7813C84BA66}" type="datetimeFigureOut">
              <a:rPr lang="en-US" smtClean="0"/>
              <a:pPr/>
              <a:t>4/28/2014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BF3C5B-79C5-421F-815E-597B5B30B2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9509BF9-2822-4980-B59C-B7813C84BA66}" type="datetimeFigureOut">
              <a:rPr lang="en-US" smtClean="0"/>
              <a:pPr/>
              <a:t>4/28/2014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96BF3C5B-79C5-421F-815E-597B5B30B29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9509BF9-2822-4980-B59C-B7813C84BA66}" type="datetimeFigureOut">
              <a:rPr lang="en-US" smtClean="0"/>
              <a:pPr/>
              <a:t>4/28/2014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BF3C5B-79C5-421F-815E-597B5B30B2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hyperlink" Target="http://studyjams.scholastic.com/studyjams/jams/science/ecosystems/biomes.htm" TargetMode="External"/><Relationship Id="rId2" Type="http://schemas.openxmlformats.org/officeDocument/2006/relationships/hyperlink" Target="http://studyjams.scholastic.com/studyjams/jams/science/ecosystems/ecosystems.htm" TargetMode="External"/><Relationship Id="rId1" Type="http://schemas.openxmlformats.org/officeDocument/2006/relationships/slideLayout" Target="../slideLayouts/slideLayout2.xml"/><Relationship Id="rId5" Type="http://schemas.openxmlformats.org/officeDocument/2006/relationships/hyperlink" Target="http://www.youtube.com/watch?v=0A5eeE93uEA" TargetMode="External"/><Relationship Id="rId4" Type="http://schemas.openxmlformats.org/officeDocument/2006/relationships/hyperlink" Target="http://studyjams.scholastic.com/studyjams/jams/science/ecosystems/population-growth.ht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0"/>
            <a:ext cx="6477000" cy="6858000"/>
          </a:xfrm>
        </p:spPr>
        <p:txBody>
          <a:bodyPr>
            <a:noAutofit/>
          </a:bodyPr>
          <a:lstStyle/>
          <a:p>
            <a:pPr algn="ctr"/>
            <a:r>
              <a:rPr lang="en-US" sz="9000" dirty="0" smtClean="0"/>
              <a:t>-Biotic</a:t>
            </a:r>
            <a:br>
              <a:rPr lang="en-US" sz="9000" dirty="0" smtClean="0"/>
            </a:br>
            <a:r>
              <a:rPr lang="en-US" sz="9000" dirty="0" smtClean="0"/>
              <a:t>-</a:t>
            </a:r>
            <a:r>
              <a:rPr lang="en-US" sz="9000" dirty="0" err="1" smtClean="0"/>
              <a:t>Abiotic</a:t>
            </a:r>
            <a:r>
              <a:rPr lang="en-US" sz="9000" dirty="0" smtClean="0"/>
              <a:t/>
            </a:r>
            <a:br>
              <a:rPr lang="en-US" sz="9000" dirty="0" smtClean="0"/>
            </a:br>
            <a:r>
              <a:rPr lang="en-US" sz="9000" dirty="0" smtClean="0"/>
              <a:t>-Tropism</a:t>
            </a:r>
            <a:br>
              <a:rPr lang="en-US" sz="9000" dirty="0" smtClean="0"/>
            </a:br>
            <a:r>
              <a:rPr lang="en-US" sz="9000" dirty="0" smtClean="0"/>
              <a:t>-Limiting Factors</a:t>
            </a:r>
            <a:endParaRPr lang="en-US" sz="9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earthobservatory.nasa.gov/Experiments/Biome/Images/miss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0"/>
            <a:ext cx="2438400" cy="584775"/>
          </a:xfrm>
          <a:prstGeom prst="rect">
            <a:avLst/>
          </a:prstGeom>
          <a:noFill/>
        </p:spPr>
        <p:txBody>
          <a:bodyPr wrap="square" rtlCol="0">
            <a:spAutoFit/>
          </a:bodyPr>
          <a:lstStyle/>
          <a:p>
            <a:r>
              <a:rPr lang="en-US" sz="3200" dirty="0" smtClean="0">
                <a:solidFill>
                  <a:srgbClr val="FF0000"/>
                </a:solidFill>
              </a:rPr>
              <a:t>Do not copy</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p:spPr>
        <p:txBody>
          <a:bodyPr>
            <a:normAutofit/>
          </a:bodyPr>
          <a:lstStyle/>
          <a:p>
            <a:r>
              <a:rPr lang="en-US" sz="6600" u="sng" dirty="0" smtClean="0">
                <a:solidFill>
                  <a:srgbClr val="FF0000"/>
                </a:solidFill>
              </a:rPr>
              <a:t>Limiting Factor</a:t>
            </a:r>
            <a:endParaRPr lang="en-US" sz="6600" u="sng" dirty="0">
              <a:solidFill>
                <a:srgbClr val="FF0000"/>
              </a:solidFill>
            </a:endParaRPr>
          </a:p>
        </p:txBody>
      </p:sp>
      <p:sp>
        <p:nvSpPr>
          <p:cNvPr id="3" name="Content Placeholder 2"/>
          <p:cNvSpPr>
            <a:spLocks noGrp="1"/>
          </p:cNvSpPr>
          <p:nvPr>
            <p:ph idx="1"/>
          </p:nvPr>
        </p:nvSpPr>
        <p:spPr>
          <a:xfrm>
            <a:off x="0" y="1295400"/>
            <a:ext cx="7696200" cy="5160336"/>
          </a:xfrm>
        </p:spPr>
        <p:txBody>
          <a:bodyPr>
            <a:normAutofit/>
          </a:bodyPr>
          <a:lstStyle/>
          <a:p>
            <a:r>
              <a:rPr lang="en-US" sz="4400" dirty="0" smtClean="0"/>
              <a:t>Resources that limit a population’s growth.  Resources that organisms need to live</a:t>
            </a:r>
          </a:p>
          <a:p>
            <a:r>
              <a:rPr lang="en-US" sz="4400" dirty="0" smtClean="0"/>
              <a:t>Examples: food availability, temperature, water, soil</a:t>
            </a:r>
          </a:p>
          <a:p>
            <a:endParaRPr lang="en-US" sz="4000" dirty="0" smtClean="0"/>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838200"/>
          </a:xfrm>
        </p:spPr>
        <p:txBody>
          <a:bodyPr>
            <a:normAutofit/>
          </a:bodyPr>
          <a:lstStyle/>
          <a:p>
            <a:r>
              <a:rPr lang="en-US" dirty="0" smtClean="0"/>
              <a:t>Example (do not copy)</a:t>
            </a:r>
            <a:endParaRPr lang="en-US" dirty="0"/>
          </a:p>
        </p:txBody>
      </p:sp>
      <p:sp>
        <p:nvSpPr>
          <p:cNvPr id="3" name="Content Placeholder 2"/>
          <p:cNvSpPr>
            <a:spLocks noGrp="1"/>
          </p:cNvSpPr>
          <p:nvPr>
            <p:ph idx="1"/>
          </p:nvPr>
        </p:nvSpPr>
        <p:spPr>
          <a:xfrm>
            <a:off x="0" y="838200"/>
            <a:ext cx="8153400" cy="5617536"/>
          </a:xfrm>
        </p:spPr>
        <p:txBody>
          <a:bodyPr>
            <a:noAutofit/>
          </a:bodyPr>
          <a:lstStyle/>
          <a:p>
            <a:r>
              <a:rPr lang="en-US" sz="2900" dirty="0" smtClean="0"/>
              <a:t>For a plant population, </a:t>
            </a:r>
            <a:r>
              <a:rPr lang="en-US" sz="2900" dirty="0" err="1" smtClean="0"/>
              <a:t>abiotic</a:t>
            </a:r>
            <a:r>
              <a:rPr lang="en-US" sz="2900" dirty="0" smtClean="0"/>
              <a:t> limiting factors might be the availability of light or water because plants need these things for photosynthesis. It is possible that too much of something present in the environment is also a limiting factor. </a:t>
            </a:r>
          </a:p>
          <a:p>
            <a:r>
              <a:rPr lang="en-US" sz="2900" dirty="0" smtClean="0"/>
              <a:t>For example, all plants need water in order to survive, but land plants generally cannot live in standing water. The availability of too much water (or nutrients, or intense sunlight) could kill some of the plants in a population, and therefore limit the population size.</a:t>
            </a: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Autofit/>
          </a:bodyPr>
          <a:lstStyle/>
          <a:p>
            <a:r>
              <a:rPr lang="en-US" sz="3100" dirty="0" smtClean="0">
                <a:solidFill>
                  <a:srgbClr val="FF0000"/>
                </a:solidFill>
              </a:rPr>
              <a:t>Ecosystem</a:t>
            </a:r>
            <a:r>
              <a:rPr lang="en-US" sz="3100" dirty="0" smtClean="0"/>
              <a:t>- made up of a biotic community and the </a:t>
            </a:r>
            <a:r>
              <a:rPr lang="en-US" sz="3100" dirty="0" err="1" smtClean="0"/>
              <a:t>abiotic</a:t>
            </a:r>
            <a:r>
              <a:rPr lang="en-US" sz="3100" dirty="0" smtClean="0"/>
              <a:t> factors that affect it</a:t>
            </a:r>
          </a:p>
          <a:p>
            <a:r>
              <a:rPr lang="en-US" sz="3100" dirty="0" smtClean="0">
                <a:solidFill>
                  <a:srgbClr val="FF0000"/>
                </a:solidFill>
              </a:rPr>
              <a:t>Niche</a:t>
            </a:r>
            <a:r>
              <a:rPr lang="en-US" sz="3100" dirty="0" smtClean="0"/>
              <a:t>-describes an organism’s lifestyle.  Their habitat, climate, and types of food they eat and when they eat.</a:t>
            </a:r>
          </a:p>
          <a:p>
            <a:r>
              <a:rPr lang="en-US" sz="3100" dirty="0" smtClean="0">
                <a:solidFill>
                  <a:srgbClr val="FF0000"/>
                </a:solidFill>
              </a:rPr>
              <a:t>Predator</a:t>
            </a:r>
            <a:r>
              <a:rPr lang="en-US" sz="3100" dirty="0" smtClean="0"/>
              <a:t>-an organism that eats all or part of another organism</a:t>
            </a:r>
          </a:p>
          <a:p>
            <a:r>
              <a:rPr lang="en-US" sz="3100" dirty="0" smtClean="0">
                <a:solidFill>
                  <a:srgbClr val="FF0000"/>
                </a:solidFill>
              </a:rPr>
              <a:t>Prey</a:t>
            </a:r>
            <a:r>
              <a:rPr lang="en-US" sz="3100" dirty="0" smtClean="0"/>
              <a:t>-an organism that is killed and eaten by another organism</a:t>
            </a:r>
          </a:p>
          <a:p>
            <a:r>
              <a:rPr lang="en-US" sz="3100" dirty="0" smtClean="0">
                <a:solidFill>
                  <a:srgbClr val="FF0000"/>
                </a:solidFill>
              </a:rPr>
              <a:t>Parasite</a:t>
            </a:r>
            <a:r>
              <a:rPr lang="en-US" sz="3100" dirty="0" smtClean="0"/>
              <a:t>- an organism that lives in or on a host</a:t>
            </a:r>
          </a:p>
          <a:p>
            <a:r>
              <a:rPr lang="en-US" sz="3100" dirty="0" smtClean="0">
                <a:solidFill>
                  <a:srgbClr val="FF0000"/>
                </a:solidFill>
              </a:rPr>
              <a:t>Host</a:t>
            </a:r>
            <a:r>
              <a:rPr lang="en-US" sz="3100" dirty="0" smtClean="0"/>
              <a:t>- living organism that a parasite feeds off</a:t>
            </a:r>
            <a:endParaRPr lang="en-US" sz="3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Autofit/>
          </a:bodyPr>
          <a:lstStyle/>
          <a:p>
            <a:r>
              <a:rPr lang="en-US" sz="5000" dirty="0" smtClean="0">
                <a:solidFill>
                  <a:srgbClr val="FF0000"/>
                </a:solidFill>
              </a:rPr>
              <a:t>A</a:t>
            </a:r>
            <a:r>
              <a:rPr lang="en-US" sz="5000" dirty="0" smtClean="0"/>
              <a:t>- not or without</a:t>
            </a:r>
          </a:p>
          <a:p>
            <a:r>
              <a:rPr lang="en-US" sz="5000" dirty="0" smtClean="0">
                <a:solidFill>
                  <a:srgbClr val="FF0000"/>
                </a:solidFill>
              </a:rPr>
              <a:t>Bio</a:t>
            </a:r>
            <a:r>
              <a:rPr lang="en-US" sz="5000" dirty="0" smtClean="0"/>
              <a:t>- life</a:t>
            </a:r>
          </a:p>
          <a:p>
            <a:r>
              <a:rPr lang="en-US" sz="5000" dirty="0" smtClean="0">
                <a:solidFill>
                  <a:srgbClr val="FF0000"/>
                </a:solidFill>
              </a:rPr>
              <a:t>Eco</a:t>
            </a:r>
            <a:r>
              <a:rPr lang="en-US" sz="5000" dirty="0" smtClean="0"/>
              <a:t>- environment</a:t>
            </a:r>
          </a:p>
          <a:p>
            <a:r>
              <a:rPr lang="en-US" sz="5000" dirty="0" smtClean="0">
                <a:solidFill>
                  <a:srgbClr val="FF0000"/>
                </a:solidFill>
              </a:rPr>
              <a:t>Geo</a:t>
            </a:r>
            <a:r>
              <a:rPr lang="en-US" sz="5000" dirty="0" smtClean="0"/>
              <a:t>- land or earth</a:t>
            </a:r>
          </a:p>
          <a:p>
            <a:r>
              <a:rPr lang="en-US" sz="5000" dirty="0" smtClean="0">
                <a:solidFill>
                  <a:srgbClr val="FF0000"/>
                </a:solidFill>
              </a:rPr>
              <a:t>Photo</a:t>
            </a:r>
            <a:r>
              <a:rPr lang="en-US" sz="5000" dirty="0" smtClean="0"/>
              <a:t>- light</a:t>
            </a:r>
          </a:p>
          <a:p>
            <a:r>
              <a:rPr lang="en-US" sz="5000" dirty="0" smtClean="0">
                <a:solidFill>
                  <a:srgbClr val="FF0000"/>
                </a:solidFill>
              </a:rPr>
              <a:t>Thermo</a:t>
            </a:r>
            <a:r>
              <a:rPr lang="en-US" sz="5000" dirty="0" smtClean="0"/>
              <a:t>- heat</a:t>
            </a:r>
          </a:p>
          <a:p>
            <a:r>
              <a:rPr lang="en-US" sz="5000" dirty="0" err="1" smtClean="0">
                <a:solidFill>
                  <a:srgbClr val="FF0000"/>
                </a:solidFill>
              </a:rPr>
              <a:t>Trop</a:t>
            </a:r>
            <a:r>
              <a:rPr lang="en-US" sz="5000" dirty="0" smtClean="0"/>
              <a:t>- Turn or rotation</a:t>
            </a:r>
          </a:p>
          <a:p>
            <a:r>
              <a:rPr lang="en-US" sz="5000" dirty="0" err="1" smtClean="0">
                <a:solidFill>
                  <a:srgbClr val="FF0000"/>
                </a:solidFill>
              </a:rPr>
              <a:t>Thigmo</a:t>
            </a:r>
            <a:r>
              <a:rPr lang="en-US" sz="5000" dirty="0" smtClean="0"/>
              <a:t>-touch</a:t>
            </a:r>
            <a:endParaRPr lang="en-US" sz="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143000"/>
          </a:xfrm>
        </p:spPr>
        <p:txBody>
          <a:bodyPr/>
          <a:lstStyle/>
          <a:p>
            <a:r>
              <a:rPr lang="en-US" sz="6600" dirty="0" smtClean="0"/>
              <a:t>Tropism</a:t>
            </a:r>
            <a:endParaRPr lang="en-US" dirty="0"/>
          </a:p>
        </p:txBody>
      </p:sp>
      <p:sp>
        <p:nvSpPr>
          <p:cNvPr id="3" name="Content Placeholder 2"/>
          <p:cNvSpPr>
            <a:spLocks noGrp="1"/>
          </p:cNvSpPr>
          <p:nvPr>
            <p:ph idx="1"/>
          </p:nvPr>
        </p:nvSpPr>
        <p:spPr>
          <a:xfrm>
            <a:off x="0" y="1295400"/>
            <a:ext cx="8153400" cy="5562600"/>
          </a:xfrm>
        </p:spPr>
        <p:txBody>
          <a:bodyPr>
            <a:normAutofit/>
          </a:bodyPr>
          <a:lstStyle/>
          <a:p>
            <a:r>
              <a:rPr lang="en-US" sz="4000" dirty="0" smtClean="0"/>
              <a:t>A plant’s turning or bending movement toward or away from an external stimulus such as light, heat or gravity</a:t>
            </a:r>
          </a:p>
          <a:p>
            <a:r>
              <a:rPr lang="en-US" sz="4000" dirty="0" smtClean="0"/>
              <a:t>This enhances the survival rate for that plant in a given environment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Autofit/>
          </a:bodyPr>
          <a:lstStyle/>
          <a:p>
            <a:r>
              <a:rPr lang="en-US" sz="3600" b="1" u="sng" dirty="0" smtClean="0">
                <a:solidFill>
                  <a:schemeClr val="accent6">
                    <a:lumMod val="75000"/>
                  </a:schemeClr>
                </a:solidFill>
              </a:rPr>
              <a:t>Phototropism</a:t>
            </a:r>
            <a:r>
              <a:rPr lang="en-US" sz="3600" dirty="0" smtClean="0">
                <a:solidFill>
                  <a:schemeClr val="accent6">
                    <a:lumMod val="75000"/>
                  </a:schemeClr>
                </a:solidFill>
              </a:rPr>
              <a:t>-the growth or bending of a plant toward its light source</a:t>
            </a:r>
          </a:p>
          <a:p>
            <a:r>
              <a:rPr lang="en-US" sz="3600" b="1" u="sng" dirty="0" smtClean="0">
                <a:solidFill>
                  <a:srgbClr val="7030A0"/>
                </a:solidFill>
              </a:rPr>
              <a:t>Geotropism</a:t>
            </a:r>
            <a:r>
              <a:rPr lang="en-US" sz="3600" dirty="0" smtClean="0">
                <a:solidFill>
                  <a:srgbClr val="7030A0"/>
                </a:solidFill>
              </a:rPr>
              <a:t>- the growth response of a plant to the force of gravity</a:t>
            </a:r>
          </a:p>
          <a:p>
            <a:r>
              <a:rPr lang="en-US" sz="3600" b="1" u="sng" dirty="0" err="1" smtClean="0">
                <a:solidFill>
                  <a:srgbClr val="C00000"/>
                </a:solidFill>
              </a:rPr>
              <a:t>Thermotropism</a:t>
            </a:r>
            <a:r>
              <a:rPr lang="en-US" sz="3600" dirty="0" smtClean="0">
                <a:solidFill>
                  <a:srgbClr val="C00000"/>
                </a:solidFill>
              </a:rPr>
              <a:t>- the ability to respond to the temperature of the environment</a:t>
            </a:r>
          </a:p>
          <a:p>
            <a:r>
              <a:rPr lang="en-US" sz="3600" b="1" u="sng" dirty="0" smtClean="0">
                <a:solidFill>
                  <a:srgbClr val="0070C0"/>
                </a:solidFill>
              </a:rPr>
              <a:t>Hydrotropism</a:t>
            </a:r>
            <a:r>
              <a:rPr lang="en-US" sz="3600" dirty="0" smtClean="0">
                <a:solidFill>
                  <a:srgbClr val="0070C0"/>
                </a:solidFill>
              </a:rPr>
              <a:t>- the growth pattern of a plant in response to water</a:t>
            </a:r>
          </a:p>
          <a:p>
            <a:r>
              <a:rPr lang="en-US" sz="3600" b="1" u="sng" dirty="0" err="1" smtClean="0">
                <a:solidFill>
                  <a:srgbClr val="00B050"/>
                </a:solidFill>
              </a:rPr>
              <a:t>Thigmotropism</a:t>
            </a:r>
            <a:r>
              <a:rPr lang="en-US" sz="3600" dirty="0" smtClean="0">
                <a:solidFill>
                  <a:srgbClr val="00B050"/>
                </a:solidFill>
              </a:rPr>
              <a:t>- the way a plant grows or bends in response to touch</a:t>
            </a:r>
            <a:endParaRPr lang="en-US" sz="36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153400" cy="2362200"/>
          </a:xfrm>
        </p:spPr>
        <p:txBody>
          <a:bodyPr>
            <a:noAutofit/>
          </a:bodyPr>
          <a:lstStyle/>
          <a:p>
            <a:pPr algn="ctr"/>
            <a:r>
              <a:rPr lang="en-US" sz="3600" u="sng" dirty="0" smtClean="0">
                <a:solidFill>
                  <a:schemeClr val="tx2"/>
                </a:solidFill>
              </a:rPr>
              <a:t>Phototropism (do not copy)</a:t>
            </a:r>
            <a:r>
              <a:rPr lang="en-US" sz="3600" dirty="0" smtClean="0"/>
              <a:t/>
            </a:r>
            <a:br>
              <a:rPr lang="en-US" sz="3600" dirty="0" smtClean="0"/>
            </a:br>
            <a:r>
              <a:rPr lang="en-US" sz="3600" dirty="0" smtClean="0"/>
              <a:t>These seedlings have bent toward a light source in just a few hours</a:t>
            </a:r>
            <a:endParaRPr lang="en-US" sz="3600" dirty="0"/>
          </a:p>
        </p:txBody>
      </p:sp>
      <p:pic>
        <p:nvPicPr>
          <p:cNvPr id="1026" name="Picture 2" descr="Picture of seedlings bending toward light"/>
          <p:cNvPicPr>
            <a:picLocks noChangeAspect="1" noChangeArrowheads="1"/>
          </p:cNvPicPr>
          <p:nvPr/>
        </p:nvPicPr>
        <p:blipFill>
          <a:blip r:embed="rId2" cstate="print"/>
          <a:srcRect/>
          <a:stretch>
            <a:fillRect/>
          </a:stretch>
        </p:blipFill>
        <p:spPr bwMode="auto">
          <a:xfrm>
            <a:off x="1295400" y="2350034"/>
            <a:ext cx="6096000" cy="450796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8/8e/Phototropism.jpg"/>
          <p:cNvPicPr>
            <a:picLocks noChangeAspect="1" noChangeArrowheads="1"/>
          </p:cNvPicPr>
          <p:nvPr/>
        </p:nvPicPr>
        <p:blipFill>
          <a:blip r:embed="rId2" cstate="print"/>
          <a:srcRect/>
          <a:stretch>
            <a:fillRect/>
          </a:stretch>
        </p:blipFill>
        <p:spPr bwMode="auto">
          <a:xfrm>
            <a:off x="0" y="0"/>
            <a:ext cx="4368800" cy="3276600"/>
          </a:xfrm>
          <a:prstGeom prst="rect">
            <a:avLst/>
          </a:prstGeom>
          <a:noFill/>
        </p:spPr>
      </p:pic>
      <p:pic>
        <p:nvPicPr>
          <p:cNvPr id="1028" name="Picture 4" descr="http://t1.gstatic.com/images?q=tbn:ANd9GcQ8jWuI0pE7qmg--27c7Hk_0hwNvkU3DVcUGZ5eWRLES25pNwPp"/>
          <p:cNvPicPr>
            <a:picLocks noChangeAspect="1" noChangeArrowheads="1"/>
          </p:cNvPicPr>
          <p:nvPr/>
        </p:nvPicPr>
        <p:blipFill>
          <a:blip r:embed="rId3" cstate="print"/>
          <a:srcRect/>
          <a:stretch>
            <a:fillRect/>
          </a:stretch>
        </p:blipFill>
        <p:spPr bwMode="auto">
          <a:xfrm>
            <a:off x="4800600" y="3459540"/>
            <a:ext cx="4343401" cy="3398461"/>
          </a:xfrm>
          <a:prstGeom prst="rect">
            <a:avLst/>
          </a:prstGeom>
          <a:noFill/>
        </p:spPr>
      </p:pic>
      <p:pic>
        <p:nvPicPr>
          <p:cNvPr id="1030" name="Picture 6" descr="http://www.visualphotos.com/photo/1x7570435/phototropism_is_a_plants_directional_response_to_light_plant_shoots_stems_exhibit_positive_phot_BG1097.jpg"/>
          <p:cNvPicPr>
            <a:picLocks noChangeAspect="1" noChangeArrowheads="1"/>
          </p:cNvPicPr>
          <p:nvPr/>
        </p:nvPicPr>
        <p:blipFill>
          <a:blip r:embed="rId4" cstate="print"/>
          <a:srcRect/>
          <a:stretch>
            <a:fillRect/>
          </a:stretch>
        </p:blipFill>
        <p:spPr bwMode="auto">
          <a:xfrm>
            <a:off x="0" y="3476625"/>
            <a:ext cx="4343400" cy="3381375"/>
          </a:xfrm>
          <a:prstGeom prst="rect">
            <a:avLst/>
          </a:prstGeom>
          <a:noFill/>
        </p:spPr>
      </p:pic>
      <p:pic>
        <p:nvPicPr>
          <p:cNvPr id="1032" name="Picture 8" descr="http://education-portal.com/cimages/multimages/16/phototropism.png"/>
          <p:cNvPicPr>
            <a:picLocks noChangeAspect="1" noChangeArrowheads="1"/>
          </p:cNvPicPr>
          <p:nvPr/>
        </p:nvPicPr>
        <p:blipFill>
          <a:blip r:embed="rId5" cstate="print"/>
          <a:srcRect/>
          <a:stretch>
            <a:fillRect/>
          </a:stretch>
        </p:blipFill>
        <p:spPr bwMode="auto">
          <a:xfrm>
            <a:off x="4775200" y="0"/>
            <a:ext cx="4368800" cy="3276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darienps.org/teachers/otterspoor/botany/tropisms/Gravitropismwlight.jpg"/>
          <p:cNvPicPr>
            <a:picLocks noChangeAspect="1" noChangeArrowheads="1"/>
          </p:cNvPicPr>
          <p:nvPr/>
        </p:nvPicPr>
        <p:blipFill>
          <a:blip r:embed="rId2" cstate="print"/>
          <a:srcRect t="6667" r="36667" b="6667"/>
          <a:stretch>
            <a:fillRect/>
          </a:stretch>
        </p:blipFill>
        <p:spPr bwMode="auto">
          <a:xfrm>
            <a:off x="0" y="0"/>
            <a:ext cx="3505200" cy="3597442"/>
          </a:xfrm>
          <a:prstGeom prst="rect">
            <a:avLst/>
          </a:prstGeom>
          <a:noFill/>
        </p:spPr>
      </p:pic>
      <p:pic>
        <p:nvPicPr>
          <p:cNvPr id="30724" name="Picture 4" descr="http://leafstitchword.files.wordpress.com/2012/01/photo.jpg"/>
          <p:cNvPicPr>
            <a:picLocks noChangeAspect="1" noChangeArrowheads="1"/>
          </p:cNvPicPr>
          <p:nvPr/>
        </p:nvPicPr>
        <p:blipFill>
          <a:blip r:embed="rId3" cstate="print"/>
          <a:srcRect/>
          <a:stretch>
            <a:fillRect/>
          </a:stretch>
        </p:blipFill>
        <p:spPr bwMode="auto">
          <a:xfrm>
            <a:off x="2362200" y="3581400"/>
            <a:ext cx="4388801" cy="3276600"/>
          </a:xfrm>
          <a:prstGeom prst="rect">
            <a:avLst/>
          </a:prstGeom>
          <a:noFill/>
        </p:spPr>
      </p:pic>
      <p:pic>
        <p:nvPicPr>
          <p:cNvPr id="30726" name="Picture 6" descr="http://1.bp.blogspot.com/_sdr4EyRWQ94/TR8FNw0AWWI/AAAAAAAABdg/gB_w2yw6FDc/s1600/tropisms-2.jpg"/>
          <p:cNvPicPr>
            <a:picLocks noChangeAspect="1" noChangeArrowheads="1"/>
          </p:cNvPicPr>
          <p:nvPr/>
        </p:nvPicPr>
        <p:blipFill>
          <a:blip r:embed="rId4" cstate="print"/>
          <a:srcRect/>
          <a:stretch>
            <a:fillRect/>
          </a:stretch>
        </p:blipFill>
        <p:spPr bwMode="auto">
          <a:xfrm>
            <a:off x="5562600" y="0"/>
            <a:ext cx="3276600" cy="358040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p:spPr>
        <p:txBody>
          <a:bodyPr>
            <a:normAutofit/>
          </a:bodyPr>
          <a:lstStyle/>
          <a:p>
            <a:pPr algn="ctr"/>
            <a:r>
              <a:rPr lang="en-US" sz="7200" u="sng" dirty="0" err="1" smtClean="0"/>
              <a:t>Vocab</a:t>
            </a:r>
            <a:r>
              <a:rPr lang="en-US" sz="7200" u="sng" dirty="0" smtClean="0"/>
              <a:t> Preview</a:t>
            </a:r>
            <a:endParaRPr lang="en-US" sz="7200" u="sng" dirty="0"/>
          </a:p>
        </p:txBody>
      </p:sp>
      <p:sp>
        <p:nvSpPr>
          <p:cNvPr id="3" name="Content Placeholder 2"/>
          <p:cNvSpPr>
            <a:spLocks noGrp="1"/>
          </p:cNvSpPr>
          <p:nvPr>
            <p:ph idx="1"/>
          </p:nvPr>
        </p:nvSpPr>
        <p:spPr>
          <a:xfrm>
            <a:off x="0" y="1371600"/>
            <a:ext cx="8153400" cy="5486400"/>
          </a:xfrm>
        </p:spPr>
        <p:txBody>
          <a:bodyPr>
            <a:normAutofit fontScale="92500" lnSpcReduction="10000"/>
          </a:bodyPr>
          <a:lstStyle/>
          <a:p>
            <a:pPr>
              <a:buNone/>
            </a:pPr>
            <a:r>
              <a:rPr lang="en-US" dirty="0" smtClean="0"/>
              <a:t>Biotic		</a:t>
            </a:r>
            <a:r>
              <a:rPr lang="en-US" dirty="0" err="1" smtClean="0"/>
              <a:t>Abiotic</a:t>
            </a:r>
            <a:r>
              <a:rPr lang="en-US" dirty="0" smtClean="0"/>
              <a:t>	Biomes	Limiting Factors</a:t>
            </a:r>
          </a:p>
          <a:p>
            <a:pPr>
              <a:buNone/>
            </a:pPr>
            <a:endParaRPr lang="en-US" dirty="0" smtClean="0"/>
          </a:p>
          <a:p>
            <a:pPr>
              <a:buNone/>
            </a:pPr>
            <a:r>
              <a:rPr lang="en-US" dirty="0" smtClean="0"/>
              <a:t>Ecosystem	Niche		Predator	Prey</a:t>
            </a:r>
          </a:p>
          <a:p>
            <a:pPr>
              <a:buNone/>
            </a:pPr>
            <a:endParaRPr lang="en-US" dirty="0" smtClean="0"/>
          </a:p>
          <a:p>
            <a:pPr>
              <a:buNone/>
            </a:pPr>
            <a:r>
              <a:rPr lang="en-US" dirty="0" smtClean="0"/>
              <a:t>Parasite	Host		Tropism	Phototropism</a:t>
            </a:r>
          </a:p>
          <a:p>
            <a:pPr>
              <a:buNone/>
            </a:pPr>
            <a:endParaRPr lang="en-US" dirty="0" smtClean="0"/>
          </a:p>
          <a:p>
            <a:pPr>
              <a:buNone/>
            </a:pPr>
            <a:r>
              <a:rPr lang="en-US" dirty="0" smtClean="0"/>
              <a:t>Geotropism		</a:t>
            </a:r>
            <a:r>
              <a:rPr lang="en-US" dirty="0" err="1" smtClean="0"/>
              <a:t>Thermotropism</a:t>
            </a:r>
            <a:r>
              <a:rPr lang="en-US" dirty="0" smtClean="0"/>
              <a:t>	</a:t>
            </a:r>
          </a:p>
          <a:p>
            <a:pPr>
              <a:buNone/>
            </a:pPr>
            <a:endParaRPr lang="en-US" dirty="0" smtClean="0"/>
          </a:p>
          <a:p>
            <a:pPr>
              <a:buNone/>
            </a:pPr>
            <a:r>
              <a:rPr lang="en-US" dirty="0" smtClean="0"/>
              <a:t>Hydrotropism	</a:t>
            </a:r>
            <a:r>
              <a:rPr lang="en-US" dirty="0" err="1" smtClean="0"/>
              <a:t>Thigmotropism</a:t>
            </a:r>
            <a:endParaRPr lang="en-US" dirty="0" smtClean="0"/>
          </a:p>
          <a:p>
            <a:pPr>
              <a:buNone/>
            </a:pPr>
            <a:endParaRPr lang="en-US" dirty="0" smtClean="0"/>
          </a:p>
          <a:p>
            <a:pPr>
              <a:buNone/>
            </a:pPr>
            <a:r>
              <a:rPr lang="en-US" i="1" dirty="0" smtClean="0">
                <a:solidFill>
                  <a:srgbClr val="0070C0"/>
                </a:solidFill>
              </a:rPr>
              <a:t>Have you heard or seen any of these words?  Can you figure out what some might mean from their prefixes or suffixes?  Take a minute and talk to you neighbor.</a:t>
            </a:r>
            <a:endParaRPr lang="en-US" i="1"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153400" cy="2209800"/>
          </a:xfrm>
        </p:spPr>
        <p:txBody>
          <a:bodyPr>
            <a:normAutofit fontScale="90000"/>
          </a:bodyPr>
          <a:lstStyle/>
          <a:p>
            <a:pPr algn="ctr"/>
            <a:r>
              <a:rPr lang="en-US" u="sng" dirty="0" smtClean="0">
                <a:solidFill>
                  <a:schemeClr val="tx2"/>
                </a:solidFill>
              </a:rPr>
              <a:t>Geotropism (do not copy)</a:t>
            </a:r>
            <a:r>
              <a:rPr lang="en-US" u="sng" dirty="0" smtClean="0"/>
              <a:t/>
            </a:r>
            <a:br>
              <a:rPr lang="en-US" u="sng" dirty="0" smtClean="0"/>
            </a:br>
            <a:r>
              <a:rPr lang="en-US" b="0" dirty="0" smtClean="0"/>
              <a:t>Plant roots grow downward Into the soil, while trunks and stems grow upward.</a:t>
            </a:r>
            <a:endParaRPr lang="en-US" dirty="0"/>
          </a:p>
        </p:txBody>
      </p:sp>
      <p:pic>
        <p:nvPicPr>
          <p:cNvPr id="23554" name="Picture 2" descr="Picture of tree roots growing down into the soil"/>
          <p:cNvPicPr>
            <a:picLocks noChangeAspect="1" noChangeArrowheads="1"/>
          </p:cNvPicPr>
          <p:nvPr/>
        </p:nvPicPr>
        <p:blipFill>
          <a:blip r:embed="rId2" cstate="print"/>
          <a:srcRect/>
          <a:stretch>
            <a:fillRect/>
          </a:stretch>
        </p:blipFill>
        <p:spPr bwMode="auto">
          <a:xfrm>
            <a:off x="1143000" y="2446419"/>
            <a:ext cx="6096000" cy="441158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mr-science.wikispaces.com/file/view/Geotropism.jpg/33384963/360x311/Geotropism.jpg"/>
          <p:cNvPicPr>
            <a:picLocks noChangeAspect="1" noChangeArrowheads="1"/>
          </p:cNvPicPr>
          <p:nvPr/>
        </p:nvPicPr>
        <p:blipFill>
          <a:blip r:embed="rId2" cstate="print"/>
          <a:srcRect/>
          <a:stretch>
            <a:fillRect/>
          </a:stretch>
        </p:blipFill>
        <p:spPr bwMode="auto">
          <a:xfrm>
            <a:off x="0" y="0"/>
            <a:ext cx="4322082" cy="3733800"/>
          </a:xfrm>
          <a:prstGeom prst="rect">
            <a:avLst/>
          </a:prstGeom>
          <a:noFill/>
        </p:spPr>
      </p:pic>
      <p:pic>
        <p:nvPicPr>
          <p:cNvPr id="2052" name="Picture 4" descr="http://img1.mnimgs.com/img/lp/1/10/10/151/371/892/766/28.04.08-shivangi-biology-10.2.7.2.2_SG_SS_html_104ff09b.png"/>
          <p:cNvPicPr>
            <a:picLocks noChangeAspect="1" noChangeArrowheads="1"/>
          </p:cNvPicPr>
          <p:nvPr/>
        </p:nvPicPr>
        <p:blipFill>
          <a:blip r:embed="rId3" cstate="print"/>
          <a:srcRect/>
          <a:stretch>
            <a:fillRect/>
          </a:stretch>
        </p:blipFill>
        <p:spPr bwMode="auto">
          <a:xfrm>
            <a:off x="0" y="3733800"/>
            <a:ext cx="4953000" cy="3124200"/>
          </a:xfrm>
          <a:prstGeom prst="rect">
            <a:avLst/>
          </a:prstGeom>
          <a:noFill/>
        </p:spPr>
      </p:pic>
      <p:pic>
        <p:nvPicPr>
          <p:cNvPr id="2054" name="Picture 6" descr="http://www.visualphotos.com/photo/1x8469283/gravitropism_geotropism_BJ1491.jpg"/>
          <p:cNvPicPr>
            <a:picLocks noChangeAspect="1" noChangeArrowheads="1"/>
          </p:cNvPicPr>
          <p:nvPr/>
        </p:nvPicPr>
        <p:blipFill>
          <a:blip r:embed="rId4" cstate="print"/>
          <a:srcRect/>
          <a:stretch>
            <a:fillRect/>
          </a:stretch>
        </p:blipFill>
        <p:spPr bwMode="auto">
          <a:xfrm>
            <a:off x="5000625" y="0"/>
            <a:ext cx="4143375"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0040"/>
            <a:ext cx="8153400" cy="1889760"/>
          </a:xfrm>
        </p:spPr>
        <p:txBody>
          <a:bodyPr>
            <a:normAutofit fontScale="90000"/>
          </a:bodyPr>
          <a:lstStyle/>
          <a:p>
            <a:pPr algn="ctr"/>
            <a:r>
              <a:rPr lang="en-US" u="sng" dirty="0" err="1" smtClean="0">
                <a:solidFill>
                  <a:schemeClr val="tx2"/>
                </a:solidFill>
              </a:rPr>
              <a:t>Thermotropism</a:t>
            </a:r>
            <a:r>
              <a:rPr lang="en-US" u="sng" dirty="0" smtClean="0">
                <a:solidFill>
                  <a:schemeClr val="tx2"/>
                </a:solidFill>
              </a:rPr>
              <a:t> (do not copy)</a:t>
            </a:r>
            <a:r>
              <a:rPr lang="en-US" u="sng" dirty="0" smtClean="0"/>
              <a:t/>
            </a:r>
            <a:br>
              <a:rPr lang="en-US" u="sng" dirty="0" smtClean="0"/>
            </a:br>
            <a:r>
              <a:rPr lang="en-US" b="0" dirty="0" smtClean="0"/>
              <a:t>the leaves of this plant on the left are curled and folded down in response to cold temperatures</a:t>
            </a:r>
            <a:endParaRPr lang="en-US" dirty="0"/>
          </a:p>
        </p:txBody>
      </p:sp>
      <p:pic>
        <p:nvPicPr>
          <p:cNvPr id="24578" name="Picture 2" descr="Picture of rhododendron leaves curled"/>
          <p:cNvPicPr>
            <a:picLocks noChangeAspect="1" noChangeArrowheads="1"/>
          </p:cNvPicPr>
          <p:nvPr/>
        </p:nvPicPr>
        <p:blipFill>
          <a:blip r:embed="rId2" cstate="print"/>
          <a:srcRect/>
          <a:stretch>
            <a:fillRect/>
          </a:stretch>
        </p:blipFill>
        <p:spPr bwMode="auto">
          <a:xfrm>
            <a:off x="762000" y="2370971"/>
            <a:ext cx="7010400" cy="448702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153400" cy="1569660"/>
          </a:xfrm>
          <a:prstGeom prst="rect">
            <a:avLst/>
          </a:prstGeom>
        </p:spPr>
        <p:txBody>
          <a:bodyPr wrap="square">
            <a:spAutoFit/>
          </a:bodyPr>
          <a:lstStyle/>
          <a:p>
            <a:pPr algn="ctr"/>
            <a:r>
              <a:rPr lang="en-US" sz="2400" dirty="0" smtClean="0">
                <a:solidFill>
                  <a:srgbClr val="0070C0"/>
                </a:solidFill>
              </a:rPr>
              <a:t> (Do not copy) In the winter, it's large leaves droop down and curl backward so the soft permeable underside is protected, while the outer, waxy side is exposed to the elements. </a:t>
            </a:r>
            <a:endParaRPr lang="en-US" sz="2400" dirty="0">
              <a:solidFill>
                <a:srgbClr val="0070C0"/>
              </a:solidFill>
            </a:endParaRPr>
          </a:p>
        </p:txBody>
      </p:sp>
      <p:pic>
        <p:nvPicPr>
          <p:cNvPr id="36866" name="Picture 2" descr="http://2.bp.blogspot.com/_zaTGmjsKuRs/TS-rAcYIO1I/AAAAAAAAA1w/3qnGOoBbiR0/s640/IMG_0174.JPG"/>
          <p:cNvPicPr>
            <a:picLocks noChangeAspect="1" noChangeArrowheads="1"/>
          </p:cNvPicPr>
          <p:nvPr/>
        </p:nvPicPr>
        <p:blipFill>
          <a:blip r:embed="rId2" cstate="print"/>
          <a:srcRect/>
          <a:stretch>
            <a:fillRect/>
          </a:stretch>
        </p:blipFill>
        <p:spPr bwMode="auto">
          <a:xfrm>
            <a:off x="0" y="1295400"/>
            <a:ext cx="8153400" cy="5562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153400" cy="1905000"/>
          </a:xfrm>
        </p:spPr>
        <p:txBody>
          <a:bodyPr>
            <a:normAutofit/>
          </a:bodyPr>
          <a:lstStyle/>
          <a:p>
            <a:pPr algn="ctr"/>
            <a:r>
              <a:rPr lang="en-US" u="sng" dirty="0" smtClean="0">
                <a:solidFill>
                  <a:schemeClr val="tx2"/>
                </a:solidFill>
              </a:rPr>
              <a:t>Hydrotropism (do not copy)</a:t>
            </a:r>
            <a:r>
              <a:rPr lang="en-US" u="sng" dirty="0" smtClean="0"/>
              <a:t/>
            </a:r>
            <a:br>
              <a:rPr lang="en-US" u="sng" dirty="0" smtClean="0"/>
            </a:br>
            <a:r>
              <a:rPr lang="en-US" b="0" dirty="0" smtClean="0"/>
              <a:t>The root of the pea seedling will curve in search of water</a:t>
            </a:r>
            <a:endParaRPr lang="en-US" dirty="0"/>
          </a:p>
        </p:txBody>
      </p:sp>
      <p:pic>
        <p:nvPicPr>
          <p:cNvPr id="6146" name="Picture 2" descr="http://www.excellup.com/classten/scienceten/sciencetenimage/10_science_hydrotropism.png"/>
          <p:cNvPicPr>
            <a:picLocks noChangeAspect="1" noChangeArrowheads="1"/>
          </p:cNvPicPr>
          <p:nvPr/>
        </p:nvPicPr>
        <p:blipFill>
          <a:blip r:embed="rId2" cstate="print"/>
          <a:srcRect/>
          <a:stretch>
            <a:fillRect/>
          </a:stretch>
        </p:blipFill>
        <p:spPr bwMode="auto">
          <a:xfrm>
            <a:off x="0" y="2057400"/>
            <a:ext cx="8153400" cy="4800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leavingbio.net/Plant%20Responses_files/image008.gif"/>
          <p:cNvPicPr>
            <a:picLocks noChangeAspect="1" noChangeArrowheads="1" noCrop="1"/>
          </p:cNvPicPr>
          <p:nvPr/>
        </p:nvPicPr>
        <p:blipFill>
          <a:blip r:embed="rId2" cstate="print"/>
          <a:srcRect/>
          <a:stretch>
            <a:fillRect/>
          </a:stretch>
        </p:blipFill>
        <p:spPr bwMode="auto">
          <a:xfrm>
            <a:off x="-1" y="0"/>
            <a:ext cx="4301125" cy="3810000"/>
          </a:xfrm>
          <a:prstGeom prst="rect">
            <a:avLst/>
          </a:prstGeom>
          <a:noFill/>
        </p:spPr>
      </p:pic>
      <p:pic>
        <p:nvPicPr>
          <p:cNvPr id="37892" name="Picture 4" descr="https://lh3.googleusercontent.com/-O-DrJwOvKrM/TYicrv7EmRI/AAAAAAAAAAg/wjt2nXe8JRQ/s1600/hydrotropism+and+geotropism+competing_annotated_800.jpg"/>
          <p:cNvPicPr>
            <a:picLocks noChangeAspect="1" noChangeArrowheads="1"/>
          </p:cNvPicPr>
          <p:nvPr/>
        </p:nvPicPr>
        <p:blipFill>
          <a:blip r:embed="rId3" cstate="print"/>
          <a:srcRect/>
          <a:stretch>
            <a:fillRect/>
          </a:stretch>
        </p:blipFill>
        <p:spPr bwMode="auto">
          <a:xfrm>
            <a:off x="4114800" y="3086100"/>
            <a:ext cx="5029200" cy="3771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153400" cy="2286000"/>
          </a:xfrm>
        </p:spPr>
        <p:txBody>
          <a:bodyPr>
            <a:normAutofit/>
          </a:bodyPr>
          <a:lstStyle/>
          <a:p>
            <a:pPr algn="ctr"/>
            <a:r>
              <a:rPr lang="en-US" sz="3600" u="sng" dirty="0" err="1" smtClean="0">
                <a:solidFill>
                  <a:schemeClr val="tx2"/>
                </a:solidFill>
              </a:rPr>
              <a:t>Thigmotropism</a:t>
            </a:r>
            <a:r>
              <a:rPr lang="en-US" sz="3600" u="sng" dirty="0" smtClean="0">
                <a:solidFill>
                  <a:schemeClr val="tx2"/>
                </a:solidFill>
              </a:rPr>
              <a:t> (do not copy)</a:t>
            </a:r>
            <a:r>
              <a:rPr lang="en-US" sz="2700" u="sng" dirty="0" smtClean="0">
                <a:solidFill>
                  <a:schemeClr val="tx2"/>
                </a:solidFill>
              </a:rPr>
              <a:t/>
            </a:r>
            <a:br>
              <a:rPr lang="en-US" sz="2700" u="sng" dirty="0" smtClean="0">
                <a:solidFill>
                  <a:schemeClr val="tx2"/>
                </a:solidFill>
              </a:rPr>
            </a:br>
            <a:r>
              <a:rPr lang="en-US" sz="2700" b="0" dirty="0" err="1" smtClean="0"/>
              <a:t>Thigmotropism</a:t>
            </a:r>
            <a:r>
              <a:rPr lang="en-US" sz="2700" b="0" dirty="0" smtClean="0"/>
              <a:t> is a movement or growth of plant in response to touch or contact stimuli.  It is easily visible in plant touch me not (Mimosa </a:t>
            </a:r>
            <a:r>
              <a:rPr lang="en-US" sz="2700" b="0" dirty="0" err="1" smtClean="0"/>
              <a:t>pudica</a:t>
            </a:r>
            <a:r>
              <a:rPr lang="en-US" sz="2700" b="0" dirty="0" smtClean="0"/>
              <a:t>) as shown in the diagram.</a:t>
            </a:r>
            <a:endParaRPr lang="en-US" dirty="0"/>
          </a:p>
        </p:txBody>
      </p:sp>
      <p:pic>
        <p:nvPicPr>
          <p:cNvPr id="38914" name="Picture 2" descr="http://www.meritnation.com/img/shared/discuss_editlive/2147205/2012_06_29_17_35_11/Thigmotropism.png"/>
          <p:cNvPicPr>
            <a:picLocks noChangeAspect="1" noChangeArrowheads="1"/>
          </p:cNvPicPr>
          <p:nvPr/>
        </p:nvPicPr>
        <p:blipFill>
          <a:blip r:embed="rId2" cstate="print"/>
          <a:srcRect/>
          <a:stretch>
            <a:fillRect/>
          </a:stretch>
        </p:blipFill>
        <p:spPr bwMode="auto">
          <a:xfrm>
            <a:off x="0" y="2590800"/>
            <a:ext cx="9193691" cy="4267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upload.wikimedia.org/wikipedia/commons/7/7d/Brunnichia_ovata_.jpg"/>
          <p:cNvPicPr>
            <a:picLocks noChangeAspect="1" noChangeArrowheads="1"/>
          </p:cNvPicPr>
          <p:nvPr/>
        </p:nvPicPr>
        <p:blipFill>
          <a:blip r:embed="rId2" cstate="print"/>
          <a:srcRect/>
          <a:stretch>
            <a:fillRect/>
          </a:stretch>
        </p:blipFill>
        <p:spPr bwMode="auto">
          <a:xfrm>
            <a:off x="0" y="0"/>
            <a:ext cx="4122095" cy="3657600"/>
          </a:xfrm>
          <a:prstGeom prst="rect">
            <a:avLst/>
          </a:prstGeom>
          <a:noFill/>
        </p:spPr>
      </p:pic>
      <p:pic>
        <p:nvPicPr>
          <p:cNvPr id="34820" name="Picture 4" descr="http://bio1152.nicerweb.com/Locked/media/ch39/39_27Thigmotropism.jpg"/>
          <p:cNvPicPr>
            <a:picLocks noChangeAspect="1" noChangeArrowheads="1"/>
          </p:cNvPicPr>
          <p:nvPr/>
        </p:nvPicPr>
        <p:blipFill>
          <a:blip r:embed="rId3" cstate="print"/>
          <a:srcRect b="54198"/>
          <a:stretch>
            <a:fillRect/>
          </a:stretch>
        </p:blipFill>
        <p:spPr bwMode="auto">
          <a:xfrm>
            <a:off x="1066800" y="3810000"/>
            <a:ext cx="6769100" cy="3048000"/>
          </a:xfrm>
          <a:prstGeom prst="rect">
            <a:avLst/>
          </a:prstGeom>
          <a:noFill/>
        </p:spPr>
      </p:pic>
      <p:pic>
        <p:nvPicPr>
          <p:cNvPr id="34822" name="Picture 6" descr="http://cache2.artprintimages.com/lrg/38/3813/UBRIF00Z.jpg"/>
          <p:cNvPicPr>
            <a:picLocks noChangeAspect="1" noChangeArrowheads="1"/>
          </p:cNvPicPr>
          <p:nvPr/>
        </p:nvPicPr>
        <p:blipFill>
          <a:blip r:embed="rId4" cstate="print"/>
          <a:srcRect/>
          <a:stretch>
            <a:fillRect/>
          </a:stretch>
        </p:blipFill>
        <p:spPr bwMode="auto">
          <a:xfrm>
            <a:off x="4953000" y="0"/>
            <a:ext cx="4191000" cy="3657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8153400" cy="4846320"/>
          </a:xfrm>
        </p:spPr>
        <p:txBody>
          <a:bodyPr/>
          <a:lstStyle/>
          <a:p>
            <a:r>
              <a:rPr lang="en-US" dirty="0" smtClean="0"/>
              <a:t>Study Jams: Ecosystem </a:t>
            </a:r>
            <a:r>
              <a:rPr lang="en-US" dirty="0" smtClean="0">
                <a:hlinkClick r:id="rId2"/>
              </a:rPr>
              <a:t>http://studyjams.scholastic.com/studyjams/jams/science/ecosystems/ecosystems.htm</a:t>
            </a:r>
            <a:endParaRPr lang="en-US" dirty="0" smtClean="0"/>
          </a:p>
          <a:p>
            <a:r>
              <a:rPr lang="en-US" dirty="0" smtClean="0"/>
              <a:t>Study Jams: Biomes </a:t>
            </a:r>
            <a:r>
              <a:rPr lang="en-US" dirty="0" smtClean="0">
                <a:hlinkClick r:id="rId3"/>
              </a:rPr>
              <a:t>http://studyjams.scholastic.com/studyjams/jams/science/ecosystems/biomes.htm</a:t>
            </a:r>
            <a:endParaRPr lang="en-US" dirty="0" smtClean="0"/>
          </a:p>
          <a:p>
            <a:r>
              <a:rPr lang="en-US" dirty="0" smtClean="0"/>
              <a:t>Study Jams: Population Growth </a:t>
            </a:r>
            <a:r>
              <a:rPr lang="en-US" dirty="0" smtClean="0">
                <a:hlinkClick r:id="rId4"/>
              </a:rPr>
              <a:t>http://studyjams.scholastic.com/studyjams/jams/science/ecosystems/population-growth.htm</a:t>
            </a:r>
            <a:endParaRPr lang="en-US" dirty="0" smtClean="0"/>
          </a:p>
          <a:p>
            <a:r>
              <a:rPr lang="en-US" dirty="0" smtClean="0"/>
              <a:t>Biomes </a:t>
            </a:r>
            <a:r>
              <a:rPr lang="en-US" dirty="0" smtClean="0">
                <a:hlinkClick r:id="rId5"/>
              </a:rPr>
              <a:t>http://www.youtube.com/watch?v=0A5eeE93uEA</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3.gstatic.com/images?q=tbn:ANd9GcQVo8_SeR8eKPXl1KTWKTtWorVu7vBN7oxvtfwcHLU3UzL6I-Vl"/>
          <p:cNvPicPr>
            <a:picLocks noChangeAspect="1" noChangeArrowheads="1"/>
          </p:cNvPicPr>
          <p:nvPr/>
        </p:nvPicPr>
        <p:blipFill>
          <a:blip r:embed="rId2" cstate="print"/>
          <a:srcRect/>
          <a:stretch>
            <a:fillRect/>
          </a:stretch>
        </p:blipFill>
        <p:spPr bwMode="auto">
          <a:xfrm>
            <a:off x="0" y="0"/>
            <a:ext cx="9112463"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p:spPr>
        <p:txBody>
          <a:bodyPr>
            <a:normAutofit/>
          </a:bodyPr>
          <a:lstStyle/>
          <a:p>
            <a:r>
              <a:rPr lang="en-US" sz="7200" u="sng" dirty="0" smtClean="0">
                <a:solidFill>
                  <a:srgbClr val="FF0000"/>
                </a:solidFill>
              </a:rPr>
              <a:t>Biotic Factors</a:t>
            </a:r>
            <a:endParaRPr lang="en-US" sz="7200" u="sng" dirty="0">
              <a:solidFill>
                <a:srgbClr val="FF0000"/>
              </a:solidFill>
            </a:endParaRPr>
          </a:p>
        </p:txBody>
      </p:sp>
      <p:sp>
        <p:nvSpPr>
          <p:cNvPr id="3" name="Content Placeholder 2"/>
          <p:cNvSpPr>
            <a:spLocks noGrp="1"/>
          </p:cNvSpPr>
          <p:nvPr>
            <p:ph idx="1"/>
          </p:nvPr>
        </p:nvSpPr>
        <p:spPr>
          <a:xfrm>
            <a:off x="0" y="1295400"/>
            <a:ext cx="8153400" cy="5160336"/>
          </a:xfrm>
        </p:spPr>
        <p:txBody>
          <a:bodyPr>
            <a:normAutofit fontScale="92500" lnSpcReduction="10000"/>
          </a:bodyPr>
          <a:lstStyle/>
          <a:p>
            <a:r>
              <a:rPr lang="en-US" sz="5400" dirty="0" smtClean="0"/>
              <a:t>The living parts of an ecosystem</a:t>
            </a:r>
          </a:p>
          <a:p>
            <a:r>
              <a:rPr lang="en-US" sz="5400" dirty="0" smtClean="0"/>
              <a:t>Lived before, can be dead, can be part of a living thing</a:t>
            </a:r>
          </a:p>
          <a:p>
            <a:r>
              <a:rPr lang="en-US" sz="5400" dirty="0" smtClean="0"/>
              <a:t>Example:  plants, animals, fur, etc</a:t>
            </a:r>
          </a:p>
          <a:p>
            <a:endParaRPr lang="en-US" sz="4000" dirty="0" smtClean="0"/>
          </a:p>
          <a:p>
            <a:pPr>
              <a:buNone/>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1143000"/>
          </a:xfrm>
        </p:spPr>
        <p:txBody>
          <a:bodyPr>
            <a:noAutofit/>
          </a:bodyPr>
          <a:lstStyle/>
          <a:p>
            <a:r>
              <a:rPr lang="en-US" sz="3600" u="sng" dirty="0" smtClean="0">
                <a:solidFill>
                  <a:srgbClr val="FF0000"/>
                </a:solidFill>
              </a:rPr>
              <a:t>Biotic Factors </a:t>
            </a:r>
            <a:br>
              <a:rPr lang="en-US" sz="3600" u="sng" dirty="0" smtClean="0">
                <a:solidFill>
                  <a:srgbClr val="FF0000"/>
                </a:solidFill>
              </a:rPr>
            </a:br>
            <a:r>
              <a:rPr lang="en-US" sz="2800" u="sng" dirty="0" smtClean="0">
                <a:solidFill>
                  <a:srgbClr val="FF0000"/>
                </a:solidFill>
              </a:rPr>
              <a:t>(copy the examples of Biotic factors)</a:t>
            </a:r>
            <a:endParaRPr lang="en-US" sz="3600" u="sng" dirty="0">
              <a:solidFill>
                <a:srgbClr val="FF0000"/>
              </a:solidFill>
            </a:endParaRPr>
          </a:p>
        </p:txBody>
      </p:sp>
      <p:pic>
        <p:nvPicPr>
          <p:cNvPr id="28674" name="Picture 2" descr="biotic_factor.gif"/>
          <p:cNvPicPr>
            <a:picLocks noChangeAspect="1" noChangeArrowheads="1"/>
          </p:cNvPicPr>
          <p:nvPr/>
        </p:nvPicPr>
        <p:blipFill>
          <a:blip r:embed="rId2" cstate="print"/>
          <a:srcRect/>
          <a:stretch>
            <a:fillRect/>
          </a:stretch>
        </p:blipFill>
        <p:spPr bwMode="auto">
          <a:xfrm>
            <a:off x="0" y="1219200"/>
            <a:ext cx="8153400" cy="5638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77200" cy="1143000"/>
          </a:xfrm>
        </p:spPr>
        <p:txBody>
          <a:bodyPr>
            <a:normAutofit/>
          </a:bodyPr>
          <a:lstStyle/>
          <a:p>
            <a:r>
              <a:rPr lang="en-US" sz="6600" u="sng" dirty="0" err="1" smtClean="0">
                <a:solidFill>
                  <a:srgbClr val="FF0000"/>
                </a:solidFill>
              </a:rPr>
              <a:t>Abiotic</a:t>
            </a:r>
            <a:r>
              <a:rPr lang="en-US" sz="6600" u="sng" dirty="0" smtClean="0">
                <a:solidFill>
                  <a:srgbClr val="FF0000"/>
                </a:solidFill>
              </a:rPr>
              <a:t> Factors</a:t>
            </a:r>
            <a:endParaRPr lang="en-US" sz="6600" u="sng" dirty="0">
              <a:solidFill>
                <a:srgbClr val="FF0000"/>
              </a:solidFill>
            </a:endParaRPr>
          </a:p>
        </p:txBody>
      </p:sp>
      <p:sp>
        <p:nvSpPr>
          <p:cNvPr id="3" name="Content Placeholder 2"/>
          <p:cNvSpPr>
            <a:spLocks noGrp="1"/>
          </p:cNvSpPr>
          <p:nvPr>
            <p:ph idx="1"/>
          </p:nvPr>
        </p:nvSpPr>
        <p:spPr>
          <a:xfrm>
            <a:off x="0" y="1219200"/>
            <a:ext cx="8153400" cy="5236536"/>
          </a:xfrm>
        </p:spPr>
        <p:txBody>
          <a:bodyPr>
            <a:normAutofit fontScale="92500" lnSpcReduction="10000"/>
          </a:bodyPr>
          <a:lstStyle/>
          <a:p>
            <a:r>
              <a:rPr lang="en-US" sz="5400" dirty="0" smtClean="0"/>
              <a:t>Non-living parts of an ecosystem </a:t>
            </a:r>
          </a:p>
          <a:p>
            <a:r>
              <a:rPr lang="en-US" sz="5400" dirty="0" smtClean="0"/>
              <a:t>Have never lived, are not dead, are not part of a living thing</a:t>
            </a:r>
          </a:p>
          <a:p>
            <a:r>
              <a:rPr lang="en-US" sz="5400" dirty="0" smtClean="0"/>
              <a:t>Example: rainfall, soil, temperature, sunlight, etc</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153400" cy="1371600"/>
          </a:xfrm>
        </p:spPr>
        <p:txBody>
          <a:bodyPr>
            <a:noAutofit/>
          </a:bodyPr>
          <a:lstStyle/>
          <a:p>
            <a:r>
              <a:rPr lang="en-US" sz="4400" dirty="0" err="1" smtClean="0"/>
              <a:t>Abiotic</a:t>
            </a:r>
            <a:r>
              <a:rPr lang="en-US" sz="4400" dirty="0" smtClean="0"/>
              <a:t> factors</a:t>
            </a:r>
            <a:br>
              <a:rPr lang="en-US" sz="4400" dirty="0" smtClean="0"/>
            </a:br>
            <a:r>
              <a:rPr lang="en-US" sz="4400" dirty="0" smtClean="0"/>
              <a:t>Copy the examples</a:t>
            </a:r>
            <a:endParaRPr lang="en-US" sz="4400" dirty="0"/>
          </a:p>
        </p:txBody>
      </p:sp>
      <p:pic>
        <p:nvPicPr>
          <p:cNvPr id="26626" name="Picture 2" descr="http://drb-biology.wikispaces.com/file/view/biotic-abiotic_0.gif/178603851/biotic-abiotic_0.gif"/>
          <p:cNvPicPr>
            <a:picLocks noChangeAspect="1" noChangeArrowheads="1"/>
          </p:cNvPicPr>
          <p:nvPr/>
        </p:nvPicPr>
        <p:blipFill>
          <a:blip r:embed="rId2" cstate="print"/>
          <a:srcRect/>
          <a:stretch>
            <a:fillRect/>
          </a:stretch>
        </p:blipFill>
        <p:spPr bwMode="auto">
          <a:xfrm>
            <a:off x="0" y="1295400"/>
            <a:ext cx="8153400" cy="5562600"/>
          </a:xfrm>
          <a:prstGeom prst="rect">
            <a:avLst/>
          </a:prstGeom>
          <a:noFill/>
        </p:spPr>
      </p:pic>
      <p:sp>
        <p:nvSpPr>
          <p:cNvPr id="6" name="Oval 5"/>
          <p:cNvSpPr/>
          <p:nvPr/>
        </p:nvSpPr>
        <p:spPr>
          <a:xfrm>
            <a:off x="1143000" y="1676400"/>
            <a:ext cx="7620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600200" y="2286000"/>
            <a:ext cx="9906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3124200"/>
            <a:ext cx="990600"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0" y="2438400"/>
            <a:ext cx="990600" cy="381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15000" y="2590800"/>
            <a:ext cx="19812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2200" y="4495800"/>
            <a:ext cx="1066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495800" y="6019800"/>
            <a:ext cx="9906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00600" y="1295400"/>
            <a:ext cx="1828800" cy="1143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53400" cy="6858000"/>
          </a:xfrm>
        </p:spPr>
        <p:txBody>
          <a:bodyPr>
            <a:noAutofit/>
          </a:bodyPr>
          <a:lstStyle/>
          <a:p>
            <a:r>
              <a:rPr lang="en-US" sz="4000" dirty="0" smtClean="0"/>
              <a:t>The </a:t>
            </a:r>
            <a:r>
              <a:rPr lang="en-US" sz="4000" b="1" u="sng" dirty="0" err="1" smtClean="0">
                <a:solidFill>
                  <a:srgbClr val="FF0000"/>
                </a:solidFill>
              </a:rPr>
              <a:t>abiotic</a:t>
            </a:r>
            <a:r>
              <a:rPr lang="en-US" sz="4000" b="1" u="sng" dirty="0" smtClean="0">
                <a:solidFill>
                  <a:srgbClr val="FF0000"/>
                </a:solidFill>
              </a:rPr>
              <a:t> factors </a:t>
            </a:r>
            <a:r>
              <a:rPr lang="en-US" sz="4000" dirty="0" smtClean="0"/>
              <a:t>of an ecosystem often determine what living things can live there.</a:t>
            </a:r>
          </a:p>
          <a:p>
            <a:r>
              <a:rPr lang="en-US" sz="4000" b="1" u="sng" dirty="0" err="1" smtClean="0">
                <a:solidFill>
                  <a:srgbClr val="FF0000"/>
                </a:solidFill>
              </a:rPr>
              <a:t>Abiotic</a:t>
            </a:r>
            <a:r>
              <a:rPr lang="en-US" sz="4000" b="1" u="sng" dirty="0" smtClean="0">
                <a:solidFill>
                  <a:srgbClr val="FF0000"/>
                </a:solidFill>
              </a:rPr>
              <a:t> factors</a:t>
            </a:r>
            <a:r>
              <a:rPr lang="en-US" sz="4000" dirty="0" smtClean="0"/>
              <a:t> provide most of the basic needs for plants and animals. </a:t>
            </a:r>
          </a:p>
          <a:p>
            <a:r>
              <a:rPr lang="en-US" sz="3600" dirty="0" smtClean="0">
                <a:solidFill>
                  <a:srgbClr val="7030A0"/>
                </a:solidFill>
              </a:rPr>
              <a:t>(Do not copy) For example:  animals that can survive in the Arctic are adapted to cold climates while animals that can survive in deserts are adapted to dry climates.</a:t>
            </a:r>
          </a:p>
          <a:p>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838200"/>
          </a:xfrm>
        </p:spPr>
        <p:txBody>
          <a:bodyPr/>
          <a:lstStyle/>
          <a:p>
            <a:r>
              <a:rPr lang="en-US" dirty="0" err="1" smtClean="0"/>
              <a:t>Niether</a:t>
            </a:r>
            <a:r>
              <a:rPr lang="en-US" dirty="0" smtClean="0"/>
              <a:t> </a:t>
            </a:r>
            <a:r>
              <a:rPr lang="en-US" dirty="0" err="1" smtClean="0"/>
              <a:t>Abiotic</a:t>
            </a:r>
            <a:r>
              <a:rPr lang="en-US" dirty="0" smtClean="0"/>
              <a:t> or Biotic</a:t>
            </a:r>
            <a:endParaRPr lang="en-US" dirty="0"/>
          </a:p>
        </p:txBody>
      </p:sp>
      <p:sp>
        <p:nvSpPr>
          <p:cNvPr id="3" name="Content Placeholder 2"/>
          <p:cNvSpPr>
            <a:spLocks noGrp="1"/>
          </p:cNvSpPr>
          <p:nvPr>
            <p:ph idx="1"/>
          </p:nvPr>
        </p:nvSpPr>
        <p:spPr>
          <a:xfrm>
            <a:off x="0" y="914400"/>
            <a:ext cx="8153400" cy="5227320"/>
          </a:xfrm>
        </p:spPr>
        <p:txBody>
          <a:bodyPr>
            <a:noAutofit/>
          </a:bodyPr>
          <a:lstStyle/>
          <a:p>
            <a:r>
              <a:rPr lang="en-US" sz="4800" dirty="0" smtClean="0"/>
              <a:t>Man made items because they are not found in natural ecosystems</a:t>
            </a:r>
          </a:p>
          <a:p>
            <a:r>
              <a:rPr lang="en-US" sz="4800" dirty="0" err="1" smtClean="0"/>
              <a:t>Abiotic</a:t>
            </a:r>
            <a:r>
              <a:rPr lang="en-US" sz="4800" dirty="0" smtClean="0"/>
              <a:t> and biotic factors have to be made by nature</a:t>
            </a:r>
          </a:p>
          <a:p>
            <a:r>
              <a:rPr lang="en-US" sz="4800" dirty="0" smtClean="0"/>
              <a:t>Examples: batteries and video games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39000" cy="1143000"/>
          </a:xfrm>
        </p:spPr>
        <p:txBody>
          <a:bodyPr>
            <a:normAutofit/>
          </a:bodyPr>
          <a:lstStyle/>
          <a:p>
            <a:r>
              <a:rPr lang="en-US" sz="6600" u="sng" dirty="0" smtClean="0">
                <a:solidFill>
                  <a:srgbClr val="FF0000"/>
                </a:solidFill>
              </a:rPr>
              <a:t>Biomes</a:t>
            </a:r>
            <a:endParaRPr lang="en-US" sz="6600" u="sng" dirty="0">
              <a:solidFill>
                <a:srgbClr val="FF0000"/>
              </a:solidFill>
            </a:endParaRPr>
          </a:p>
        </p:txBody>
      </p:sp>
      <p:sp>
        <p:nvSpPr>
          <p:cNvPr id="3" name="Content Placeholder 2"/>
          <p:cNvSpPr>
            <a:spLocks noGrp="1"/>
          </p:cNvSpPr>
          <p:nvPr>
            <p:ph idx="1"/>
          </p:nvPr>
        </p:nvSpPr>
        <p:spPr>
          <a:xfrm>
            <a:off x="0" y="1066800"/>
            <a:ext cx="8153400" cy="5791200"/>
          </a:xfrm>
        </p:spPr>
        <p:txBody>
          <a:bodyPr>
            <a:noAutofit/>
          </a:bodyPr>
          <a:lstStyle/>
          <a:p>
            <a:r>
              <a:rPr lang="en-US" sz="3600" dirty="0" smtClean="0"/>
              <a:t>Any type of environment on Earth with a climate and a group of organisms</a:t>
            </a:r>
          </a:p>
          <a:p>
            <a:r>
              <a:rPr lang="en-US" sz="3600" dirty="0" smtClean="0"/>
              <a:t>Examples: Desert, Tundra, Grassland, Savanna, Tropical Rainforest, Marine, Arctic</a:t>
            </a:r>
          </a:p>
          <a:p>
            <a:r>
              <a:rPr lang="en-US" sz="3600" dirty="0" smtClean="0"/>
              <a:t>In any particular environment, the growth and survival of organisms depend on the physical conditions.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943</TotalTime>
  <Words>511</Words>
  <Application>Microsoft Office PowerPoint</Application>
  <PresentationFormat>On-screen Show (4:3)</PresentationFormat>
  <Paragraphs>73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Opulent</vt:lpstr>
      <vt:lpstr>-Biotic -Abiotic -Tropism -Limiting Factors</vt:lpstr>
      <vt:lpstr>Vocab Preview</vt:lpstr>
      <vt:lpstr>Biotic Factors</vt:lpstr>
      <vt:lpstr>Biotic Factors  (copy the examples of Biotic factors)</vt:lpstr>
      <vt:lpstr>Abiotic Factors</vt:lpstr>
      <vt:lpstr>Abiotic factors Copy the examples</vt:lpstr>
      <vt:lpstr>Slide 7</vt:lpstr>
      <vt:lpstr>Niether Abiotic or Biotic</vt:lpstr>
      <vt:lpstr>Biomes</vt:lpstr>
      <vt:lpstr>Slide 10</vt:lpstr>
      <vt:lpstr>Limiting Factor</vt:lpstr>
      <vt:lpstr>Example (do not copy)</vt:lpstr>
      <vt:lpstr>Slide 13</vt:lpstr>
      <vt:lpstr>Slide 14</vt:lpstr>
      <vt:lpstr>Tropism</vt:lpstr>
      <vt:lpstr>Slide 16</vt:lpstr>
      <vt:lpstr>Phototropism (do not copy) These seedlings have bent toward a light source in just a few hours</vt:lpstr>
      <vt:lpstr>Slide 18</vt:lpstr>
      <vt:lpstr>Slide 19</vt:lpstr>
      <vt:lpstr>Geotropism (do not copy) Plant roots grow downward Into the soil, while trunks and stems grow upward.</vt:lpstr>
      <vt:lpstr>Slide 21</vt:lpstr>
      <vt:lpstr>Thermotropism (do not copy) the leaves of this plant on the left are curled and folded down in response to cold temperatures</vt:lpstr>
      <vt:lpstr>Slide 23</vt:lpstr>
      <vt:lpstr>Hydrotropism (do not copy) The root of the pea seedling will curve in search of water</vt:lpstr>
      <vt:lpstr>Slide 25</vt:lpstr>
      <vt:lpstr>Thigmotropism (do not copy) Thigmotropism is a movement or growth of plant in response to touch or contact stimuli.  It is easily visible in plant touch me not (Mimosa pudica) as shown in the diagram.</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Biotic Abiotic Limiting Factors</dc:title>
  <dc:creator>etosha</dc:creator>
  <cp:lastModifiedBy>kiahe</cp:lastModifiedBy>
  <cp:revision>67</cp:revision>
  <dcterms:created xsi:type="dcterms:W3CDTF">2013-04-29T23:56:17Z</dcterms:created>
  <dcterms:modified xsi:type="dcterms:W3CDTF">2014-04-28T19:26:32Z</dcterms:modified>
</cp:coreProperties>
</file>