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276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DF3CE-8466-438E-BDEB-C03FB8868E8E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B165-05A5-4E4B-B2B1-7C99B89C6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DF3CE-8466-438E-BDEB-C03FB8868E8E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B165-05A5-4E4B-B2B1-7C99B89C6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DF3CE-8466-438E-BDEB-C03FB8868E8E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B165-05A5-4E4B-B2B1-7C99B89C6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DF3CE-8466-438E-BDEB-C03FB8868E8E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B165-05A5-4E4B-B2B1-7C99B89C6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DF3CE-8466-438E-BDEB-C03FB8868E8E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B165-05A5-4E4B-B2B1-7C99B89C6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DF3CE-8466-438E-BDEB-C03FB8868E8E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B165-05A5-4E4B-B2B1-7C99B89C6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DF3CE-8466-438E-BDEB-C03FB8868E8E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B165-05A5-4E4B-B2B1-7C99B89C6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DF3CE-8466-438E-BDEB-C03FB8868E8E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B165-05A5-4E4B-B2B1-7C99B89C6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DF3CE-8466-438E-BDEB-C03FB8868E8E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B165-05A5-4E4B-B2B1-7C99B89C6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DF3CE-8466-438E-BDEB-C03FB8868E8E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B165-05A5-4E4B-B2B1-7C99B89C6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DF3CE-8466-438E-BDEB-C03FB8868E8E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B165-05A5-4E4B-B2B1-7C99B89C6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DF3CE-8466-438E-BDEB-C03FB8868E8E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5B165-05A5-4E4B-B2B1-7C99B89C6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tBXTvtFaCU" TargetMode="External"/><Relationship Id="rId2" Type="http://schemas.openxmlformats.org/officeDocument/2006/relationships/hyperlink" Target="http://www.youtube.com/watch?v=P53OJd_lxew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hyperlink" Target="http://www.youtube.com/watch?v=sA6oZ4YgKCA" TargetMode="External"/><Relationship Id="rId4" Type="http://schemas.openxmlformats.org/officeDocument/2006/relationships/hyperlink" Target="http://studyjams.scholastic.com/studyjams/jams/science/rocks-minerals-landforms/earthquakes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iris.edu/gifs/animations/faults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sszone.com/books/earth_science/terc/content/visualizations/es1002/es1002page01.cfm" TargetMode="Externa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971800"/>
          </a:xfrm>
        </p:spPr>
        <p:txBody>
          <a:bodyPr>
            <a:noAutofit/>
          </a:bodyPr>
          <a:lstStyle/>
          <a:p>
            <a:r>
              <a:rPr lang="en-US" sz="19900" dirty="0" smtClean="0">
                <a:solidFill>
                  <a:schemeClr val="accent3">
                    <a:lumMod val="50000"/>
                  </a:schemeClr>
                </a:solidFill>
                <a:latin typeface="Chiller" pitchFamily="82" charset="0"/>
              </a:rPr>
              <a:t>Earthquakes</a:t>
            </a:r>
            <a:endParaRPr lang="en-US" sz="19900" dirty="0">
              <a:solidFill>
                <a:schemeClr val="accent3">
                  <a:lumMod val="50000"/>
                </a:schemeClr>
              </a:solidFill>
              <a:latin typeface="Chiller" pitchFamily="82" charset="0"/>
            </a:endParaRPr>
          </a:p>
        </p:txBody>
      </p:sp>
      <p:sp>
        <p:nvSpPr>
          <p:cNvPr id="3074" name="AutoShape 2" descr="http://www.arthursclipart.org/nature/nature/earthquake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AutoShape 4" descr="http://www.arthursclipart.org/nature/nature/earthquake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" name="AutoShape 6" descr="http://www.arthursclipart.org/nature/nature/earthquake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0" name="Picture 8" descr="https://encrypted-tbn3.gstatic.com/images?q=tbn:ANd9GcQF21M44yaQoHffW_QUIXQXBDaVGAvZXu2v47s2o8P9_f5YFxR1Q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39143"/>
            <a:ext cx="9144000" cy="39188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Create a circle map about </a:t>
            </a:r>
            <a:r>
              <a:rPr lang="en-US" b="1" u="sng" dirty="0" smtClean="0">
                <a:solidFill>
                  <a:srgbClr val="FF0000"/>
                </a:solidFill>
              </a:rPr>
              <a:t>Earthquakes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Earthquake Causes</a:t>
            </a:r>
          </a:p>
          <a:p>
            <a:pPr lvl="1"/>
            <a:r>
              <a:rPr lang="en-US" sz="2400" dirty="0" smtClean="0">
                <a:hlinkClick r:id="rId2"/>
              </a:rPr>
              <a:t>http://www.youtube.com/watch?v=P53OJd_lxew</a:t>
            </a:r>
            <a:endParaRPr lang="en-US" sz="2400" dirty="0" smtClean="0"/>
          </a:p>
          <a:p>
            <a:r>
              <a:rPr lang="en-US" sz="2800" dirty="0" smtClean="0"/>
              <a:t>Earthquake Destruction</a:t>
            </a:r>
          </a:p>
          <a:p>
            <a:pPr lvl="1"/>
            <a:r>
              <a:rPr lang="en-US" sz="2400" dirty="0" smtClean="0">
                <a:hlinkClick r:id="rId3"/>
              </a:rPr>
              <a:t>http://www.youtube.com/watch?v=CtBXTvtFaCU</a:t>
            </a:r>
            <a:endParaRPr lang="en-US" sz="2400" dirty="0" smtClean="0"/>
          </a:p>
          <a:p>
            <a:r>
              <a:rPr lang="en-US" sz="2800" dirty="0" smtClean="0"/>
              <a:t>Study Jams: Earthquakes</a:t>
            </a:r>
          </a:p>
          <a:p>
            <a:pPr lvl="1"/>
            <a:r>
              <a:rPr lang="en-US" sz="2400" dirty="0" smtClean="0">
                <a:hlinkClick r:id="rId4"/>
              </a:rPr>
              <a:t>http://studyjams.scholastic.com/studyjams/jams/science/rocks-minerals-landforms/earthquakes.htm</a:t>
            </a:r>
            <a:endParaRPr lang="en-US" sz="2400" dirty="0" smtClean="0"/>
          </a:p>
          <a:p>
            <a:r>
              <a:rPr lang="en-US" sz="2800" dirty="0" smtClean="0"/>
              <a:t>Mr. Parr It’s An Earthquake</a:t>
            </a:r>
          </a:p>
          <a:p>
            <a:pPr lvl="1"/>
            <a:r>
              <a:rPr lang="en-US" sz="2400" dirty="0" smtClean="0">
                <a:hlinkClick r:id="rId5"/>
              </a:rPr>
              <a:t>http://www.youtube.com/watch?v=sA6oZ4YgKCA</a:t>
            </a:r>
            <a:endParaRPr lang="en-US" sz="2400" dirty="0" smtClean="0"/>
          </a:p>
          <a:p>
            <a:pPr lvl="1"/>
            <a:endParaRPr lang="en-US" dirty="0"/>
          </a:p>
        </p:txBody>
      </p:sp>
      <p:pic>
        <p:nvPicPr>
          <p:cNvPr id="1026" name="Picture 2" descr="https://encrypted-tbn0.gstatic.com/images?q=tbn:ANd9GcR2MMUL8qIqNd5wUM-zabPEMnEg0OTb2PFIOxib2_H7CntOn5Hh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05625" y="4267200"/>
            <a:ext cx="2238375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chemeClr val="accent5">
                    <a:lumMod val="75000"/>
                  </a:schemeClr>
                </a:solidFill>
                <a:latin typeface="Arial Rounded MT Bold" pitchFamily="34" charset="0"/>
              </a:rPr>
              <a:t>Deformation</a:t>
            </a:r>
            <a:endParaRPr lang="en-US" b="1" u="sng" dirty="0">
              <a:solidFill>
                <a:schemeClr val="accent5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Arial Rounded MT Bold" pitchFamily="34" charset="0"/>
              </a:rPr>
              <a:t>The process of when a rock changes because of stress</a:t>
            </a:r>
          </a:p>
          <a:p>
            <a:pPr lvl="1"/>
            <a:r>
              <a:rPr lang="en-US" sz="3200" b="1" u="sng" dirty="0" smtClean="0">
                <a:solidFill>
                  <a:schemeClr val="accent5">
                    <a:lumMod val="75000"/>
                  </a:schemeClr>
                </a:solidFill>
                <a:latin typeface="Arial Rounded MT Bold" pitchFamily="34" charset="0"/>
              </a:rPr>
              <a:t>Compression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rial Rounded MT Bold" pitchFamily="34" charset="0"/>
              </a:rPr>
              <a:t>-rocks push together (squeezing)</a:t>
            </a:r>
          </a:p>
          <a:p>
            <a:pPr lvl="1"/>
            <a:r>
              <a:rPr lang="en-US" sz="3200" b="1" u="sng" dirty="0" smtClean="0">
                <a:solidFill>
                  <a:schemeClr val="accent5">
                    <a:lumMod val="75000"/>
                  </a:schemeClr>
                </a:solidFill>
                <a:latin typeface="Arial Rounded MT Bold" pitchFamily="34" charset="0"/>
              </a:rPr>
              <a:t>Tension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rial Rounded MT Bold" pitchFamily="34" charset="0"/>
              </a:rPr>
              <a:t>-rocks pull away from each other (stretching)</a:t>
            </a:r>
          </a:p>
          <a:p>
            <a:pPr lvl="1"/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Arial Rounded MT Bold" pitchFamily="34" charset="0"/>
              </a:rPr>
              <a:t>Rock layers bend when stress is placed on them.  But when the stress is placed on rocks, they can reach their elastic limit and break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1026" name="AutoShape 2" descr="data:image/jpeg;base64,/9j/4AAQSkZJRgABAQAAAQABAAD/2wCEAAkGBhQQDxAPEBEREhQQEhITGBEVGBAZEBcUFBAVGhgUEhIXJzIeGBokGRYUHzsgJCcpLCwsGB4xNTA2NSYsLSkBCQoKDQwOGg8PGS4cHR82KSkpLTU1NTQwNTYpNCwsLDUqNTQxLjQuKSwtKSksKzYtKSwpMCw1KTUsNSkpKTYxKv/AABEIAPQAzwMBIgACEQEDEQH/xAAbAAEAAgMBAQAAAAAAAAAAAAAABQYCAwQBB//EAEsQAAEEAQEFAgwCBQkGBwEAAAEAAgMEEQUGEhMhMUFRBxQVFyIyUmFxgZGSVNMjM2JyoRZCQ3OClKKxwSQ0RFWy8DZkg5Oj0uEl/8QAGQEBAQADAQAAAAAAAAAAAAAAAAEDBAYC/8QAIhEBAAECBwEBAQEAAAAAAAAAAAESkQIDFFFSYdETEUEx/9oADAMBAAIRAxEAPwD7iiIgIiICIiAiIgIiICIiAiIgIiICIiAiIgIiICIiAiIgIiICIiAiIgIiICIiAiIg+cbYaq5moTuN+eoK1aq2IND5IX2Jn2HES12g8QcONueWWgZBCkLfhDxocWqNDGPnbExrXZdGyaSQMOd3m5rTvOwOZDVE6d+m2jlyCQyeeUHJwDXoVYBgd29Yl+a7aGzkbdop8fqo6zLjK/8ARNtWHujfO1nQOLYeve9x6koPNg9QLr0gbds3Y7FNkokm3mgTw2popmx1yBwQMx+iGjs69V9BXzHSmmHaSZvRrpbQAP8A5mnTmG6O4ugnPxz719OQEREBERAREQEREBERAREQEREBERAREQEREBEWi/Y4cUsh6Rxvf9rSf9EHzjwYnjahenxyb4wQ4g53rOpWScHu3IIeXdj3Lso3ydrbUWfR8lx8ve2dhH8JHfVc/gFqu8lvsv5uszk57d2KNkQz82O+q0aV/wCMbZPI+KuA97BFTIOP3i8Z93uQZ7VfoNoqUpO6JTUIJI9JwNqu9oHf/tMPP4L6cvl3hxj4Q0vUOYFW4wPIzyjLmSc8ftQN+Z96+ooCIiAiIgIiICIiAiIgIiICIiAiIgIiICIiAq34R7fC0fUX5wfFZWg9uXt3Rg/FysiqXhJgE9WCkefjtyrDjnzY2USyfLhxP/7KDRpkbtK2bBYGtkq6e+XBGWicwukOR2/pHFVa/sVNXvVNRmv2ibgjqyzR8COeKWVrRHzDCx0Rkaxm7ugglpyeYV18JDR5LnaRlrn1mEd7XW4g5vzBI+aeEcf/AM846+Nafu/HyjXQVvaON+o7JvfK7fmZXEj3Ddzxqz/0nIcs5jeOXvV92fvCenVnHSaCGQf242u/1UFsRXElO3E7m117U2FvZuuuzAj+JW3wbynyZBC716hkqP8A360roj9Q0H5oLOiIgIiICIiAiIgIiICIiAiIgIiICIiAiIgKq2T4xrkLOrNOqvmd3ce07hx8u8Rxzc/2/erLZstiY+WRwYyNrnue4gNa1oyXOJ6AAEqubDxkwT6hMN12oSus+lyLIA0Ngae7ETWuPvc5Bjtq7jyUNPbgusWop3/s16j2yvcfi9sTPi/3LPwjNPk57h/Rz05flHehc4/aCtOw8JsmbV5R6d30YQRgx0o3HgtH7+TKf3wOxd239fiaTqLQCT4pOQB1y2JxGPmAg49mpPF9Q1Gi7lxZBfh/ajma1soaP2ZmuJ/rG96y0N3A1XUKp5NstivR93pN4Uwb8HRxuP8AWjv56dqoHOp19UrgmeiwWGhvWSJ0YM0B7w9n+JrT2LHai61rdP1qI70cDm8Rw55p22ta53wa7hSfBhQXFF412Rkc89vYvUBERAREQEREBERAREQEREBEVdueEClHI+ET8WWMlrooGSzStcDghzIgSCCMc+1BYkVX/lbYl5VdLtuB6SWHQ14+mckOJlHd6mfcvDU1Wf17FOk09kMb55h8JZd1mf8A0z80Foc4AZJwB2noq3c8IFVrzDXL7swODBUbxXA5xiR4/Rx88+u4dD3LBvg+gkO9cltXj1xYlcYf7tHuxEfFpVhp0Y4WCOGNkbGjAYxrWsA9zW8kFXOi29RI8oblaryPiEbt+STBBAt2By3e+NnI9riOStctdrmGNzQWuaWluPRLSMEY7sLYiDXXrtjY2NjQxjGhrWtADWtaMBrQOgAAGFy69jxSznpwJs/DhuXcq74QrRZpdtrT6c8fi0fXJlskRMAx+08H5IO3ZcZ0+mDzzVgzn+pb1XZ5Ni4Hi3Cj4PD4XB3RwuHu7u5udN3d5YWdOuI4o4x0jY1g+DWgf6Lcgp0Om3dMAZUHj1Rvq15HhtyFuRhkErvRlYBnDXkOGAN49khpu3dWZ4ie91aY/wDDWmmGbPc0P5P+LC4e9WFc1/TYrDDHPFHKw9WSNa5v0cg6AV6qudgY4+dKzbo/swyb0HTp4vMHMA9zQFiINWg6S0bzR2PbLWnPcd9m+wn+wOvYgtSKr/ywmi/3rTLseAMvhEdmLPLpwjxCPeWDourTduqdiVsDJw2Z/SCVskU569I5QHHoezsQTyIiAiIgIiICIiAvA0DpyzzXqICIiAihtc2sgqFsb3OfM/1K0QL7L/3YxzA/aOAO0qK8S1C/+vf5Nrn+hhcHXnt5/rbHqw5GOUYLh7aCT1rbGvVeIXOdLO4ZbVga6Wy4d/Db6o/adge9cJ25czHH03U4mn+eIWSj+02u5zm/MKY0XZ6vTYWVomx7xy53MyPd2ukkPpPce8klSKCrP8IcOP0dbUpXdjGU7YJP70jWtHxJAUNqTr81qrem05zqtZz3MpMlgN1spYQ21K0nhuw0vAY1+RvZ+H0JEFXb4QoP59fUWO9h1O6XD5taQfkV5/Lh7sui0vU5GD+fwooyf3Y5nteftVpRBD6HtZXuFzIZMSM9evI10dln78L8OHxxj3qYUTrmy1e6G8eLL4/UmaXMsRnvjmZhzeg6HB7VEY1Ch0zqlcd+4zUmD48o5/8AAfigtqKJ0Paivd3hBJl7PXheHMsRnulhfhzfmMHsUsgLwtBwcdOn/wCL1EBERAREQEREBERAREQRWubUV6Qbx5MPk5MhaHPsSHPSKFmXO6joMDtUMW6hqA7dLru7tx+pPaR3846/+N3wKnqmgQRTy2Y4WCac5fNjMjsAADfPMDAHIclIIIrQtl69IO8XiAdJzfM4ufPIck5lmflz+p6nlnkpVEQEWLwcHBwcHBPMA9+O1VnyTqn/ADKp/c3fnIJ5mpxOnfWEjeKxjZHRfzwxxIDsdoyCMhdS+V7S6XflvU4YrteS3C4S8WOq6MwQOyHGeXiEFjsY4WDvkdmMj6lg7uMjOOuOWcdcd3uyg0P1OJszK5kbxZGOe2LPpljSAXY7BkgZXSvlmzunX4r9yGW7XjtzOMolkrOk8YgbgN4EnEbutZ0MWPRznnnKtfknVP8AmVT+5u/OQWhFjGCAA4gnAyQMAnHMgdiyQQ2vbJV7pa+VhbKz1LMTnR2o+R/VzM9IdTy6e5RXjV/T/wBc12pVx/TRNY2+xvP9ZAMNmAHLLMO/ZPVW5EEbom0Ve6wyVpWyBpw5vMSMd2tkjPpMd7iApJR79AgNltzgsE7AWiYcpC0ggtcR6459HZHapBAREQEREBERAREQEREBERAREQYveAMkgAdSenzWPjDefpN5AE8xyB6E/Fcur0TNGGjcJbJFJh4yw8ORrsOHy5HsODg4womXZdz3hzjFgPL/AFSXO3rMEpY4+y3g7o/s9N3mE8LDBl28zngE5b3cgT8D/FZGducbzc5xjIzk9nx5H6KqWNk3CSEsZA4AFpDm+g39HcG/j38do+o7crpOyJDmODwcGXf6AvEjoSHudgnfaIQOzr1CCffYZ1JaS3ex0LsgekB25x2LIWW+0BgAnJGRnpkdirzNmZAeT2NA4jWgZO5C+JoMXMemN9u9vHDm9MkLGfZNzy0F0WGyMfktJc7FmvK5r/cBBujr1b7PMqzNeCMjmD2joslyaZT4MYjyDh0h5dMOlc4AD3AgfJdaIIiICIiAiIgIiIC0XqxkjcxskkROMSR8PfGDnlvgt59OY7VvRFifyf1VnaPbzyuXMfGl+UvPI9v8Zc+tL8pWpF5phl+2Lq0eKr5Ht/jLn1pflJ5Ht/jLn1pflK1IlMH2xdWjxVfI9v8AGXPrS/KTyPb/ABlz60vylakSmD7YurR4qvke3+MufWl+Unke3+MufWl+UrRI8NBcSAAMknkAB1JPcqbHtvYuueNJpieJrnM8dnk4VRzmnB4IAL5Wg5G8ABkHn3qYPti6tHjq8kW/xlz60vyk8kW/xlz60vylqGg6pNgz6nHAO2OpXYP/AJZy4/QBB4NIX58Zt6lZz1ElqcN+TIi0D4AJTB9sXVo8ey0bDfWv2W/F1Af5xLQ0SE4Gpyk9wl07P04a66vgs0uMcqELvfJvyO+bpCSVxbVbM6TTpz2JaFNoYx26BFEHvkLTuMj5ZLicAJTB9sXVo8do0i3+MufWl+Unki3+MufWl+UofZbwWwto1OObjLHAj3y21aaWO3BljWtdugNPLAGOSkmbASR5MGrapHn+a+WOZo+AmaT/ABSmD7Y+rR43eSLf4y59aX5SeR7f4y59aX5S1t0TVY/1eqQTDsFiq0H5uhc3/JBc1mP1qunWMdsc08RP9mRrgPqUpg+2Lq0eNnke3+MufWl+Unke3+MufWl+UtJ22tRjNjRbzcdeC6rP9Ax28fkEPhUpMx4x41Vzy/2itaYB8XbpA+qUwfbH1aPG7yPb/GXPrS/KTyPb/GXPrS/KXfQ22o2CGw3qr3HowSx7/wBhOf4Kaa4EZByO8dEpg+2Lq0eKt5Ht/jLn1pflJ5Ht/jLn1pflK1IlMH2xdWjxCaRVsROPElmmDsfrTB6OM+rw2N6+/PRTaIrEfjFixTin9kREVQREQQOubc06UohtTGJxaH5Mc5j3SSBmVrS0dDyJXPF4TNMd01Cr83tb/wBSspC0yUo3etGx3xa0/wCaCJi2709xAbqFIk9AJ4M/TKzsbaUY27z71Ro7zNF9AM8yuifZqo/k+pWdn2ooj257R3rCDZOmw7zKVRpHa2GEH6gIKtvS685uA+DShzJO8ye7joA3qyv8ebu7nyvVeu2NjY42tYxjQ1rGgBrWgYAaByAAWYC9Qc2oajFXidNPIyKNmN6R7g1gyQBlx5cyQPmqFrvhQc8wx6ezdjnlEPlSwyVtFjj7AxmQnmAThuccyMr6HNA17S17Wuacei4At5HIyD71o1HS47EEleZgfFKwscw9N0js7vj2IPn+xmy771V1i3qGovm8YsxudFZmiiPCsPjBZEw7rRho5BWXTvB7ThlZYLJJ5WerLYlmmc097OISGn3gZVb8G2u1tPgOk2bDYZ69my0NnzGZGusP3JGOfgODgR0PNc+0t+X+ULIaFtled1Dibkpe6rZkEnoQvYD6J4Ye7eb6WOmeaD6iiqmj7esdKKl6N1G10EUpHCl5D0q0/qyDn069mFa0BERAXhGV6sGTNcXBrgSw4cAQS04Bw4dhwQfmEEdqGytSx+vqVpe3L44yc9+SMqFd4LaLSTXbPUJ7a09iIZ791rt3PyVuRBCaBs/LVc/fvWrTC0BrJ+CXNIPrCRjQT3c1NoiAiIgIiICIiAiLxzsDJ5e9B6ihdR2zpVzie7WjPsmSPe+3OVFDwo1H/wC7Nt2+ZGa9ay9pI7n7ob88oLeiqDtsLrx/s+i2jntsS1YWj3nBc7+Cy8r6vje8m0/3PG3b5+DuHuoLaio1/wAJRijMc9Z1GycCNt0ltJ7sjIFyIOZ6u91xzA6DmumHazUAAZNHc8EZEle1WkYR3gP3T/mgs2o6VFZYYrEUczD/ADJGtc36FULUvBEyCWO1pbxC+GZk4qy7z6j3xiTd9L14/wBY7oSBnopnzh7hxY03VIP2uBxWfdAXY+eFsi8KGnE4fabC72Z2Swu+koCCJ2yv+N7PXZbVN0EscUgMMwa4smbyD4n9HDJBDwovTqWo0tQfp9K2ySIVYrUVe5xHsDOIGSRCdvpsweYzkYcBjkSu/wAIO1Na9Qk0+jYjtWLhjiZHA4SEZlbvPkLMhjAMkuPRWTZjZU1pJrVid1q1Z3RJMQGsaxmd2KCIcmMGT7yeZQRw24sw8rukXGcyOJW4VmLGfX9Ah4GOfq5W0+FCmOThcafZdUvZ/wChW1EFMn28mnzHpunW5nnGJrDDXqNycbznSYe7HXDW8+xRejm7oxmNusbsdmZ1iW5VLnTte8MH6Sq7nuNAwNwnDW9MlfR0QRuh7R170fFqzMlaORAPptPsyMPpMPuIBUkq5rmwdezJ4w3iVrI6W67uHP1Bw8jlIOQ5OBUaNV1HTuVyLyjXH/FVm7tto75qvR/xYfkguqKN0LaOvei41WZkreh3T6TTj1XsPpMPuICkkBERAREQEREEBrmzs9mXLNRs1otwN4UDa4dvZOX8ZzS4ZBHL3KO81dJ+6bPjVstOc2bFmQZ7ywu3T9FcEQROnbJ063OCnWiPtMiiDjjvcBkqVAXqICIiDVaqMlY6OVjJGPBDmPDXMcD2OaeRCqEmwclRxk0eyauSXGnLvSae8nJ5MzvQkk9WHsHJWvUdRjrxPnme2OONpc57uQAH/fRaNB1fxuuywIpYmyZLWSgCTcyd1xaOgcMHHXBCCvPGsWP0Z8RoNxh0zHSWJie+Jjg1je31s/BdWkeD2tDJ4xLxLlk9bNp3EkHXlG0+jGOZGGgcuSs6IOerp0UWeFFHHnruNa3Pxx1XQiidpdoW0IBZkjlfE17WyOjaHGJhzmZ7epY3lndyefRBLItday2RjZI3Nex7Q5r2kFrmkZBaR1GFsQEREBERBxwaRDHNJYjhjZLMAHyNa0PeG9N8j1se9diIgIiICIiAiIgIiICIiAiIg+f+FrZexbhgnrySObUkbK+owMJkDXA8SNrhh8jQDhrsg92euzRNHmuV47NfXbro5BkHhUwQQcFrhucnAggjvCvixZGG8mgDmTyAHM9Sgq9fZG217HO1i48NcCWGOnhwB5tJDM4PRWkherxzsDJ7EFSOx1v/AJ1d/wDbpf8A0UTtNp81Gu6afWrzgSI2RNipulmkfndhiZuek53Pl8c8gvoYK8dGDjIBwcjOOR7x70FL8FGyljT6RZaldmZ/EFb0DHXDuZY1wHrHOSBhoPqjqTdkRAREQEREBERAREQEREBERAREQEREBERAURtQwmu0hz27s9ZxLCQQ0WY94nHYG5J+Cl0QVEW7LyRxHMzYaxzRgyNb46AN1pZhrTFkZycjDge1a5dSnAIc58m/HajDQBvtMRs7ssrN3D2OayMZyMO3eR3+VyRP5+Ef7+qZqupWGRWDE+XiMZYxGGAtZG2iXRyRjd9I8UM78lzm9mBYNHc/fsse57xHK0Mc4DO6a8TjzAAI33P/AMuxSaICIiAiIgIiICIiAiIg+Reca57bPsYnnGue2z7GIi6fT5XGLNaqdzzjXPbZ9jE841z22fYxETT5XGLFU7nnGue2z7GJ5xrnts+xiImnyuMWKp3PONc9tn2MTzjXPbZ9jERNPlcYsVTueca57bPsYnnGue2z7GIiafK4xYqnc841z22fYxPONc9tn2MRE0+VxixVO55xrnts+xieca57bPsYiJp8rjFiqdzzjXPbZ9jE841z22fYxETT5XGLFU7nnGue2z7GJ5xrnts+xiImnyuMWKp3PONc9tn2MTzjXPbZ9jERNPlcYsVTueca57bPsYnnGue2z7GIiafK4xYqnc841z22fYxPONc9tn2MRE0+VxixVO55xrnts+xieca57bPsYiJp8rjFiqd3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CEAAkGBhQQDxAPEBEREhQQEhITGBEVGBAZEBcUFBAVGhgUEhIXJzIeGBokGRYUHzsgJCcpLCwsGB4xNTA2NSYsLSkBCQoKDQwOGg8PGS4cHR82KSkpLTU1NTQwNTYpNCwsLDUqNTQxLjQuKSwtKSksKzYtKSwpMCw1KTUsNSkpKTYxKv/AABEIAPQAzwMBIgACEQEDEQH/xAAbAAEAAgMBAQAAAAAAAAAAAAAABQYCAwQBB//EAEsQAAEEAQEFAgwCBQkGBwEAAAEAAgMEEQUGEhMhMUFRBxQVFyIyUmFxgZGSVNMjM2JyoRZCQ3OClKKxwSQ0RFWy8DZkg5Oj0uEl/8QAGQEBAQADAQAAAAAAAAAAAAAAAAEDBAYC/8QAIhEBAAECBwEBAQEAAAAAAAAAAAESkQIDFFFSYdETEUEx/9oADAMBAAIRAxEAPwD7iiIgIiICIiAiIgIiICIiAiIgIiICIiAiIgIiICIiAiIgIiICIiAiIgIiICIiAiIg+cbYaq5moTuN+eoK1aq2IND5IX2Jn2HES12g8QcONueWWgZBCkLfhDxocWqNDGPnbExrXZdGyaSQMOd3m5rTvOwOZDVE6d+m2jlyCQyeeUHJwDXoVYBgd29Yl+a7aGzkbdop8fqo6zLjK/8ARNtWHujfO1nQOLYeve9x6koPNg9QLr0gbds3Y7FNkokm3mgTw2popmx1yBwQMx+iGjs69V9BXzHSmmHaSZvRrpbQAP8A5mnTmG6O4ugnPxz719OQEREBERAREQEREBERAREQEREBERAREQEREBEWi/Y4cUsh6Rxvf9rSf9EHzjwYnjahenxyb4wQ4g53rOpWScHu3IIeXdj3Lso3ydrbUWfR8lx8ve2dhH8JHfVc/gFqu8lvsv5uszk57d2KNkQz82O+q0aV/wCMbZPI+KuA97BFTIOP3i8Z93uQZ7VfoNoqUpO6JTUIJI9JwNqu9oHf/tMPP4L6cvl3hxj4Q0vUOYFW4wPIzyjLmSc8ftQN+Z96+ooCIiAiIgIiICIiAiIgIiICIiAiIgIiICIiAq34R7fC0fUX5wfFZWg9uXt3Rg/FysiqXhJgE9WCkefjtyrDjnzY2USyfLhxP/7KDRpkbtK2bBYGtkq6e+XBGWicwukOR2/pHFVa/sVNXvVNRmv2ibgjqyzR8COeKWVrRHzDCx0Rkaxm7ugglpyeYV18JDR5LnaRlrn1mEd7XW4g5vzBI+aeEcf/AM846+Nafu/HyjXQVvaON+o7JvfK7fmZXEj3Ddzxqz/0nIcs5jeOXvV92fvCenVnHSaCGQf242u/1UFsRXElO3E7m117U2FvZuuuzAj+JW3wbynyZBC716hkqP8A360roj9Q0H5oLOiIgIiICIiAiIgIiICIiAiIgIiICIiAiIgKq2T4xrkLOrNOqvmd3ce07hx8u8Rxzc/2/erLZstiY+WRwYyNrnue4gNa1oyXOJ6AAEqubDxkwT6hMN12oSus+lyLIA0Ngae7ETWuPvc5Bjtq7jyUNPbgusWop3/s16j2yvcfi9sTPi/3LPwjNPk57h/Rz05flHehc4/aCtOw8JsmbV5R6d30YQRgx0o3HgtH7+TKf3wOxd239fiaTqLQCT4pOQB1y2JxGPmAg49mpPF9Q1Gi7lxZBfh/ajma1soaP2ZmuJ/rG96y0N3A1XUKp5NstivR93pN4Uwb8HRxuP8AWjv56dqoHOp19UrgmeiwWGhvWSJ0YM0B7w9n+JrT2LHai61rdP1qI70cDm8Rw55p22ta53wa7hSfBhQXFF412Rkc89vYvUBERAREQEREBERAREQEREBEVdueEClHI+ET8WWMlrooGSzStcDghzIgSCCMc+1BYkVX/lbYl5VdLtuB6SWHQ14+mckOJlHd6mfcvDU1Wf17FOk09kMb55h8JZd1mf8A0z80Foc4AZJwB2noq3c8IFVrzDXL7swODBUbxXA5xiR4/Rx88+u4dD3LBvg+gkO9cltXj1xYlcYf7tHuxEfFpVhp0Y4WCOGNkbGjAYxrWsA9zW8kFXOi29RI8oblaryPiEbt+STBBAt2By3e+NnI9riOStctdrmGNzQWuaWluPRLSMEY7sLYiDXXrtjY2NjQxjGhrWtADWtaMBrQOgAAGFy69jxSznpwJs/DhuXcq74QrRZpdtrT6c8fi0fXJlskRMAx+08H5IO3ZcZ0+mDzzVgzn+pb1XZ5Ni4Hi3Cj4PD4XB3RwuHu7u5udN3d5YWdOuI4o4x0jY1g+DWgf6Lcgp0Om3dMAZUHj1Rvq15HhtyFuRhkErvRlYBnDXkOGAN49khpu3dWZ4ie91aY/wDDWmmGbPc0P5P+LC4e9WFc1/TYrDDHPFHKw9WSNa5v0cg6AV6qudgY4+dKzbo/swyb0HTp4vMHMA9zQFiINWg6S0bzR2PbLWnPcd9m+wn+wOvYgtSKr/ywmi/3rTLseAMvhEdmLPLpwjxCPeWDourTduqdiVsDJw2Z/SCVskU569I5QHHoezsQTyIiAiIgIiICIiAvA0DpyzzXqICIiAihtc2sgqFsb3OfM/1K0QL7L/3YxzA/aOAO0qK8S1C/+vf5Nrn+hhcHXnt5/rbHqw5GOUYLh7aCT1rbGvVeIXOdLO4ZbVga6Wy4d/Db6o/adge9cJ25czHH03U4mn+eIWSj+02u5zm/MKY0XZ6vTYWVomx7xy53MyPd2ukkPpPce8klSKCrP8IcOP0dbUpXdjGU7YJP70jWtHxJAUNqTr81qrem05zqtZz3MpMlgN1spYQ21K0nhuw0vAY1+RvZ+H0JEFXb4QoP59fUWO9h1O6XD5taQfkV5/Lh7sui0vU5GD+fwooyf3Y5nteftVpRBD6HtZXuFzIZMSM9evI10dln78L8OHxxj3qYUTrmy1e6G8eLL4/UmaXMsRnvjmZhzeg6HB7VEY1Ch0zqlcd+4zUmD48o5/8AAfigtqKJ0Paivd3hBJl7PXheHMsRnulhfhzfmMHsUsgLwtBwcdOn/wCL1EBERAREQEREBERAREQRWubUV6Qbx5MPk5MhaHPsSHPSKFmXO6joMDtUMW6hqA7dLru7tx+pPaR3846/+N3wKnqmgQRTy2Y4WCac5fNjMjsAADfPMDAHIclIIIrQtl69IO8XiAdJzfM4ufPIck5lmflz+p6nlnkpVEQEWLwcHBwcHBPMA9+O1VnyTqn/ADKp/c3fnIJ5mpxOnfWEjeKxjZHRfzwxxIDsdoyCMhdS+V7S6XflvU4YrteS3C4S8WOq6MwQOyHGeXiEFjsY4WDvkdmMj6lg7uMjOOuOWcdcd3uyg0P1OJszK5kbxZGOe2LPpljSAXY7BkgZXSvlmzunX4r9yGW7XjtzOMolkrOk8YgbgN4EnEbutZ0MWPRznnnKtfknVP8AmVT+5u/OQWhFjGCAA4gnAyQMAnHMgdiyQQ2vbJV7pa+VhbKz1LMTnR2o+R/VzM9IdTy6e5RXjV/T/wBc12pVx/TRNY2+xvP9ZAMNmAHLLMO/ZPVW5EEbom0Ve6wyVpWyBpw5vMSMd2tkjPpMd7iApJR79AgNltzgsE7AWiYcpC0ggtcR6459HZHapBAREQEREBERAREQEREBERAREQYveAMkgAdSenzWPjDefpN5AE8xyB6E/Fcur0TNGGjcJbJFJh4yw8ORrsOHy5HsODg4womXZdz3hzjFgPL/AFSXO3rMEpY4+y3g7o/s9N3mE8LDBl28zngE5b3cgT8D/FZGducbzc5xjIzk9nx5H6KqWNk3CSEsZA4AFpDm+g39HcG/j38do+o7crpOyJDmODwcGXf6AvEjoSHudgnfaIQOzr1CCffYZ1JaS3ex0LsgekB25x2LIWW+0BgAnJGRnpkdirzNmZAeT2NA4jWgZO5C+JoMXMemN9u9vHDm9MkLGfZNzy0F0WGyMfktJc7FmvK5r/cBBujr1b7PMqzNeCMjmD2joslyaZT4MYjyDh0h5dMOlc4AD3AgfJdaIIiICIiAiIgIiIC0XqxkjcxskkROMSR8PfGDnlvgt59OY7VvRFifyf1VnaPbzyuXMfGl+UvPI9v8Zc+tL8pWpF5phl+2Lq0eKr5Ht/jLn1pflJ5Ht/jLn1pflK1IlMH2xdWjxVfI9v8AGXPrS/KTyPb/ABlz60vylakSmD7YurR4qvke3+MufWl+Unke3+MufWl+UrRI8NBcSAAMknkAB1JPcqbHtvYuueNJpieJrnM8dnk4VRzmnB4IAL5Wg5G8ABkHn3qYPti6tHjq8kW/xlz60vyk8kW/xlz60vylqGg6pNgz6nHAO2OpXYP/AJZy4/QBB4NIX58Zt6lZz1ElqcN+TIi0D4AJTB9sXVo8ey0bDfWv2W/F1Af5xLQ0SE4Gpyk9wl07P04a66vgs0uMcqELvfJvyO+bpCSVxbVbM6TTpz2JaFNoYx26BFEHvkLTuMj5ZLicAJTB9sXVo8do0i3+MufWl+Unki3+MufWl+UofZbwWwto1OObjLHAj3y21aaWO3BljWtdugNPLAGOSkmbASR5MGrapHn+a+WOZo+AmaT/ABSmD7Y+rR43eSLf4y59aX5SeR7f4y59aX5S1t0TVY/1eqQTDsFiq0H5uhc3/JBc1mP1qunWMdsc08RP9mRrgPqUpg+2Lq0eNnke3+MufWl+Unke3+MufWl+UtJ22tRjNjRbzcdeC6rP9Ax28fkEPhUpMx4x41Vzy/2itaYB8XbpA+qUwfbH1aPG7yPb/GXPrS/KTyPb/GXPrS/KXfQ22o2CGw3qr3HowSx7/wBhOf4Kaa4EZByO8dEpg+2Lq0eKt5Ht/jLn1pflJ5Ht/jLn1pflK1IlMH2xdWjxCaRVsROPElmmDsfrTB6OM+rw2N6+/PRTaIrEfjFixTin9kREVQREQQOubc06UohtTGJxaH5Mc5j3SSBmVrS0dDyJXPF4TNMd01Cr83tb/wBSspC0yUo3etGx3xa0/wCaCJi2709xAbqFIk9AJ4M/TKzsbaUY27z71Ro7zNF9AM8yuifZqo/k+pWdn2ooj257R3rCDZOmw7zKVRpHa2GEH6gIKtvS685uA+DShzJO8ye7joA3qyv8ebu7nyvVeu2NjY42tYxjQ1rGgBrWgYAaByAAWYC9Qc2oajFXidNPIyKNmN6R7g1gyQBlx5cyQPmqFrvhQc8wx6ezdjnlEPlSwyVtFjj7AxmQnmAThuccyMr6HNA17S17Wuacei4At5HIyD71o1HS47EEleZgfFKwscw9N0js7vj2IPn+xmy771V1i3qGovm8YsxudFZmiiPCsPjBZEw7rRho5BWXTvB7ThlZYLJJ5WerLYlmmc097OISGn3gZVb8G2u1tPgOk2bDYZ69my0NnzGZGusP3JGOfgODgR0PNc+0t+X+ULIaFtled1Dibkpe6rZkEnoQvYD6J4Ye7eb6WOmeaD6iiqmj7esdKKl6N1G10EUpHCl5D0q0/qyDn069mFa0BERAXhGV6sGTNcXBrgSw4cAQS04Bw4dhwQfmEEdqGytSx+vqVpe3L44yc9+SMqFd4LaLSTXbPUJ7a09iIZ791rt3PyVuRBCaBs/LVc/fvWrTC0BrJ+CXNIPrCRjQT3c1NoiAiIgIiICIiAiLxzsDJ5e9B6ihdR2zpVzie7WjPsmSPe+3OVFDwo1H/wC7Nt2+ZGa9ay9pI7n7ob88oLeiqDtsLrx/s+i2jntsS1YWj3nBc7+Cy8r6vje8m0/3PG3b5+DuHuoLaio1/wAJRijMc9Z1GycCNt0ltJ7sjIFyIOZ6u91xzA6DmumHazUAAZNHc8EZEle1WkYR3gP3T/mgs2o6VFZYYrEUczD/ADJGtc36FULUvBEyCWO1pbxC+GZk4qy7z6j3xiTd9L14/wBY7oSBnopnzh7hxY03VIP2uBxWfdAXY+eFsi8KGnE4fabC72Z2Swu+koCCJ2yv+N7PXZbVN0EscUgMMwa4smbyD4n9HDJBDwovTqWo0tQfp9K2ySIVYrUVe5xHsDOIGSRCdvpsweYzkYcBjkSu/wAIO1Na9Qk0+jYjtWLhjiZHA4SEZlbvPkLMhjAMkuPRWTZjZU1pJrVid1q1Z3RJMQGsaxmd2KCIcmMGT7yeZQRw24sw8rukXGcyOJW4VmLGfX9Ah4GOfq5W0+FCmOThcafZdUvZ/wChW1EFMn28mnzHpunW5nnGJrDDXqNycbznSYe7HXDW8+xRejm7oxmNusbsdmZ1iW5VLnTte8MH6Sq7nuNAwNwnDW9MlfR0QRuh7R170fFqzMlaORAPptPsyMPpMPuIBUkq5rmwdezJ4w3iVrI6W67uHP1Bw8jlIOQ5OBUaNV1HTuVyLyjXH/FVm7tto75qvR/xYfkguqKN0LaOvei41WZkreh3T6TTj1XsPpMPuICkkBERAREQEREEBrmzs9mXLNRs1otwN4UDa4dvZOX8ZzS4ZBHL3KO81dJ+6bPjVstOc2bFmQZ7ywu3T9FcEQROnbJ063OCnWiPtMiiDjjvcBkqVAXqICIiDVaqMlY6OVjJGPBDmPDXMcD2OaeRCqEmwclRxk0eyauSXGnLvSae8nJ5MzvQkk9WHsHJWvUdRjrxPnme2OONpc57uQAH/fRaNB1fxuuywIpYmyZLWSgCTcyd1xaOgcMHHXBCCvPGsWP0Z8RoNxh0zHSWJie+Jjg1je31s/BdWkeD2tDJ4xLxLlk9bNp3EkHXlG0+jGOZGGgcuSs6IOerp0UWeFFHHnruNa3Pxx1XQiidpdoW0IBZkjlfE17WyOjaHGJhzmZ7epY3lndyefRBLItday2RjZI3Nex7Q5r2kFrmkZBaR1GFsQEREBERBxwaRDHNJYjhjZLMAHyNa0PeG9N8j1se9diIgIiICIiAiIgIiICIiAiIg+f+FrZexbhgnrySObUkbK+owMJkDXA8SNrhh8jQDhrsg92euzRNHmuV47NfXbro5BkHhUwQQcFrhucnAggjvCvixZGG8mgDmTyAHM9Sgq9fZG217HO1i48NcCWGOnhwB5tJDM4PRWkherxzsDJ7EFSOx1v/AJ1d/wDbpf8A0UTtNp81Gu6afWrzgSI2RNipulmkfndhiZuek53Pl8c8gvoYK8dGDjIBwcjOOR7x70FL8FGyljT6RZaldmZ/EFb0DHXDuZY1wHrHOSBhoPqjqTdkRAREQEREBERAREQEREBERAREQEREBERAURtQwmu0hz27s9ZxLCQQ0WY94nHYG5J+Cl0QVEW7LyRxHMzYaxzRgyNb46AN1pZhrTFkZycjDge1a5dSnAIc58m/HajDQBvtMRs7ssrN3D2OayMZyMO3eR3+VyRP5+Ef7+qZqupWGRWDE+XiMZYxGGAtZG2iXRyRjd9I8UM78lzm9mBYNHc/fsse57xHK0Mc4DO6a8TjzAAI33P/AMuxSaICIiAiIgIiICIiAiIg+Reca57bPsYnnGue2z7GIi6fT5XGLNaqdzzjXPbZ9jE841z22fYxETT5XGLFU7nnGue2z7GJ5xrnts+xiImnyuMWKp3PONc9tn2MTzjXPbZ9jERNPlcYsVTueca57bPsYnnGue2z7GIiafK4xYqnc841z22fYxPONc9tn2MRE0+VxixVO55xrnts+xieca57bPsYiJp8rjFiqdzzjXPbZ9jE841z22fYxETT5XGLFU7nnGue2z7GJ5xrnts+xiImnyuMWKp3PONc9tn2MTzjXPbZ9jERNPlcYsVTueca57bPsYnnGue2z7GIiafK4xYqnc841z22fYxPONc9tn2MRE0+VxixVO55xrnts+xieca57bPsYiJp8rjFiqd3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hQQDxAPEBEREhQQEhITGBEVGBAZEBcUFBAVGhgUEhIXJzIeGBokGRYUHzsgJCcpLCwsGB4xNTA2NSYsLSkBCQoKDQwOGg8PGS4cHR82KSkpLTU1NTQwNTYpNCwsLDUqNTQxLjQuKSwtKSksKzYtKSwpMCw1KTUsNSkpKTYxKv/AABEIAPQAzwMBIgACEQEDEQH/xAAbAAEAAgMBAQAAAAAAAAAAAAAABQYCAwQBB//EAEsQAAEEAQEFAgwCBQkGBwEAAAEAAgMEEQUGEhMhMUFRBxQVFyIyUmFxgZGSVNMjM2JyoRZCQ3OClKKxwSQ0RFWy8DZkg5Oj0uEl/8QAGQEBAQADAQAAAAAAAAAAAAAAAAEDBAYC/8QAIhEBAAECBwEBAQEAAAAAAAAAAAESkQIDFFFSYdETEUEx/9oADAMBAAIRAxEAPwD7iiIgIiICIiAiIgIiICIiAiIgIiICIiAiIgIiICIiAiIgIiICIiAiIgIiICIiAiIg+cbYaq5moTuN+eoK1aq2IND5IX2Jn2HES12g8QcONueWWgZBCkLfhDxocWqNDGPnbExrXZdGyaSQMOd3m5rTvOwOZDVE6d+m2jlyCQyeeUHJwDXoVYBgd29Yl+a7aGzkbdop8fqo6zLjK/8ARNtWHujfO1nQOLYeve9x6koPNg9QLr0gbds3Y7FNkokm3mgTw2popmx1yBwQMx+iGjs69V9BXzHSmmHaSZvRrpbQAP8A5mnTmG6O4ugnPxz719OQEREBERAREQEREBERAREQEREBERAREQEREBEWi/Y4cUsh6Rxvf9rSf9EHzjwYnjahenxyb4wQ4g53rOpWScHu3IIeXdj3Lso3ydrbUWfR8lx8ve2dhH8JHfVc/gFqu8lvsv5uszk57d2KNkQz82O+q0aV/wCMbZPI+KuA97BFTIOP3i8Z93uQZ7VfoNoqUpO6JTUIJI9JwNqu9oHf/tMPP4L6cvl3hxj4Q0vUOYFW4wPIzyjLmSc8ftQN+Z96+ooCIiAiIgIiICIiAiIgIiICIiAiIgIiICIiAq34R7fC0fUX5wfFZWg9uXt3Rg/FysiqXhJgE9WCkefjtyrDjnzY2USyfLhxP/7KDRpkbtK2bBYGtkq6e+XBGWicwukOR2/pHFVa/sVNXvVNRmv2ibgjqyzR8COeKWVrRHzDCx0Rkaxm7ugglpyeYV18JDR5LnaRlrn1mEd7XW4g5vzBI+aeEcf/AM846+Nafu/HyjXQVvaON+o7JvfK7fmZXEj3Ddzxqz/0nIcs5jeOXvV92fvCenVnHSaCGQf242u/1UFsRXElO3E7m117U2FvZuuuzAj+JW3wbynyZBC716hkqP8A360roj9Q0H5oLOiIgIiICIiAiIgIiICIiAiIgIiICIiAiIgKq2T4xrkLOrNOqvmd3ce07hx8u8Rxzc/2/erLZstiY+WRwYyNrnue4gNa1oyXOJ6AAEqubDxkwT6hMN12oSus+lyLIA0Ngae7ETWuPvc5Bjtq7jyUNPbgusWop3/s16j2yvcfi9sTPi/3LPwjNPk57h/Rz05flHehc4/aCtOw8JsmbV5R6d30YQRgx0o3HgtH7+TKf3wOxd239fiaTqLQCT4pOQB1y2JxGPmAg49mpPF9Q1Gi7lxZBfh/ajma1soaP2ZmuJ/rG96y0N3A1XUKp5NstivR93pN4Uwb8HRxuP8AWjv56dqoHOp19UrgmeiwWGhvWSJ0YM0B7w9n+JrT2LHai61rdP1qI70cDm8Rw55p22ta53wa7hSfBhQXFF412Rkc89vYvUBERAREQEREBERAREQEREBEVdueEClHI+ET8WWMlrooGSzStcDghzIgSCCMc+1BYkVX/lbYl5VdLtuB6SWHQ14+mckOJlHd6mfcvDU1Wf17FOk09kMb55h8JZd1mf8A0z80Foc4AZJwB2noq3c8IFVrzDXL7swODBUbxXA5xiR4/Rx88+u4dD3LBvg+gkO9cltXj1xYlcYf7tHuxEfFpVhp0Y4WCOGNkbGjAYxrWsA9zW8kFXOi29RI8oblaryPiEbt+STBBAt2By3e+NnI9riOStctdrmGNzQWuaWluPRLSMEY7sLYiDXXrtjY2NjQxjGhrWtADWtaMBrQOgAAGFy69jxSznpwJs/DhuXcq74QrRZpdtrT6c8fi0fXJlskRMAx+08H5IO3ZcZ0+mDzzVgzn+pb1XZ5Ni4Hi3Cj4PD4XB3RwuHu7u5udN3d5YWdOuI4o4x0jY1g+DWgf6Lcgp0Om3dMAZUHj1Rvq15HhtyFuRhkErvRlYBnDXkOGAN49khpu3dWZ4ie91aY/wDDWmmGbPc0P5P+LC4e9WFc1/TYrDDHPFHKw9WSNa5v0cg6AV6qudgY4+dKzbo/swyb0HTp4vMHMA9zQFiINWg6S0bzR2PbLWnPcd9m+wn+wOvYgtSKr/ywmi/3rTLseAMvhEdmLPLpwjxCPeWDourTduqdiVsDJw2Z/SCVskU569I5QHHoezsQTyIiAiIgIiICIiAvA0DpyzzXqICIiAihtc2sgqFsb3OfM/1K0QL7L/3YxzA/aOAO0qK8S1C/+vf5Nrn+hhcHXnt5/rbHqw5GOUYLh7aCT1rbGvVeIXOdLO4ZbVga6Wy4d/Db6o/adge9cJ25czHH03U4mn+eIWSj+02u5zm/MKY0XZ6vTYWVomx7xy53MyPd2ukkPpPce8klSKCrP8IcOP0dbUpXdjGU7YJP70jWtHxJAUNqTr81qrem05zqtZz3MpMlgN1spYQ21K0nhuw0vAY1+RvZ+H0JEFXb4QoP59fUWO9h1O6XD5taQfkV5/Lh7sui0vU5GD+fwooyf3Y5nteftVpRBD6HtZXuFzIZMSM9evI10dln78L8OHxxj3qYUTrmy1e6G8eLL4/UmaXMsRnvjmZhzeg6HB7VEY1Ch0zqlcd+4zUmD48o5/8AAfigtqKJ0Paivd3hBJl7PXheHMsRnulhfhzfmMHsUsgLwtBwcdOn/wCL1EBERAREQEREBERAREQRWubUV6Qbx5MPk5MhaHPsSHPSKFmXO6joMDtUMW6hqA7dLru7tx+pPaR3846/+N3wKnqmgQRTy2Y4WCac5fNjMjsAADfPMDAHIclIIIrQtl69IO8XiAdJzfM4ufPIck5lmflz+p6nlnkpVEQEWLwcHBwcHBPMA9+O1VnyTqn/ADKp/c3fnIJ5mpxOnfWEjeKxjZHRfzwxxIDsdoyCMhdS+V7S6XflvU4YrteS3C4S8WOq6MwQOyHGeXiEFjsY4WDvkdmMj6lg7uMjOOuOWcdcd3uyg0P1OJszK5kbxZGOe2LPpljSAXY7BkgZXSvlmzunX4r9yGW7XjtzOMolkrOk8YgbgN4EnEbutZ0MWPRznnnKtfknVP8AmVT+5u/OQWhFjGCAA4gnAyQMAnHMgdiyQQ2vbJV7pa+VhbKz1LMTnR2o+R/VzM9IdTy6e5RXjV/T/wBc12pVx/TRNY2+xvP9ZAMNmAHLLMO/ZPVW5EEbom0Ve6wyVpWyBpw5vMSMd2tkjPpMd7iApJR79AgNltzgsE7AWiYcpC0ggtcR6459HZHapBAREQEREBERAREQEREBERAREQYveAMkgAdSenzWPjDefpN5AE8xyB6E/Fcur0TNGGjcJbJFJh4yw8ORrsOHy5HsODg4womXZdz3hzjFgPL/AFSXO3rMEpY4+y3g7o/s9N3mE8LDBl28zngE5b3cgT8D/FZGducbzc5xjIzk9nx5H6KqWNk3CSEsZA4AFpDm+g39HcG/j38do+o7crpOyJDmODwcGXf6AvEjoSHudgnfaIQOzr1CCffYZ1JaS3ex0LsgekB25x2LIWW+0BgAnJGRnpkdirzNmZAeT2NA4jWgZO5C+JoMXMemN9u9vHDm9MkLGfZNzy0F0WGyMfktJc7FmvK5r/cBBujr1b7PMqzNeCMjmD2joslyaZT4MYjyDh0h5dMOlc4AD3AgfJdaIIiICIiAiIgIiIC0XqxkjcxskkROMSR8PfGDnlvgt59OY7VvRFifyf1VnaPbzyuXMfGl+UvPI9v8Zc+tL8pWpF5phl+2Lq0eKr5Ht/jLn1pflJ5Ht/jLn1pflK1IlMH2xdWjxVfI9v8AGXPrS/KTyPb/ABlz60vylakSmD7YurR4qvke3+MufWl+Unke3+MufWl+UrRI8NBcSAAMknkAB1JPcqbHtvYuueNJpieJrnM8dnk4VRzmnB4IAL5Wg5G8ABkHn3qYPti6tHjq8kW/xlz60vyk8kW/xlz60vylqGg6pNgz6nHAO2OpXYP/AJZy4/QBB4NIX58Zt6lZz1ElqcN+TIi0D4AJTB9sXVo8ey0bDfWv2W/F1Af5xLQ0SE4Gpyk9wl07P04a66vgs0uMcqELvfJvyO+bpCSVxbVbM6TTpz2JaFNoYx26BFEHvkLTuMj5ZLicAJTB9sXVo8do0i3+MufWl+Unki3+MufWl+UofZbwWwto1OObjLHAj3y21aaWO3BljWtdugNPLAGOSkmbASR5MGrapHn+a+WOZo+AmaT/ABSmD7Y+rR43eSLf4y59aX5SeR7f4y59aX5S1t0TVY/1eqQTDsFiq0H5uhc3/JBc1mP1qunWMdsc08RP9mRrgPqUpg+2Lq0eNnke3+MufWl+Unke3+MufWl+UtJ22tRjNjRbzcdeC6rP9Ax28fkEPhUpMx4x41Vzy/2itaYB8XbpA+qUwfbH1aPG7yPb/GXPrS/KTyPb/GXPrS/KXfQ22o2CGw3qr3HowSx7/wBhOf4Kaa4EZByO8dEpg+2Lq0eKt5Ht/jLn1pflJ5Ht/jLn1pflK1IlMH2xdWjxCaRVsROPElmmDsfrTB6OM+rw2N6+/PRTaIrEfjFixTin9kREVQREQQOubc06UohtTGJxaH5Mc5j3SSBmVrS0dDyJXPF4TNMd01Cr83tb/wBSspC0yUo3etGx3xa0/wCaCJi2709xAbqFIk9AJ4M/TKzsbaUY27z71Ro7zNF9AM8yuifZqo/k+pWdn2ooj257R3rCDZOmw7zKVRpHa2GEH6gIKtvS685uA+DShzJO8ye7joA3qyv8ebu7nyvVeu2NjY42tYxjQ1rGgBrWgYAaByAAWYC9Qc2oajFXidNPIyKNmN6R7g1gyQBlx5cyQPmqFrvhQc8wx6ezdjnlEPlSwyVtFjj7AxmQnmAThuccyMr6HNA17S17Wuacei4At5HIyD71o1HS47EEleZgfFKwscw9N0js7vj2IPn+xmy771V1i3qGovm8YsxudFZmiiPCsPjBZEw7rRho5BWXTvB7ThlZYLJJ5WerLYlmmc097OISGn3gZVb8G2u1tPgOk2bDYZ69my0NnzGZGusP3JGOfgODgR0PNc+0t+X+ULIaFtled1Dibkpe6rZkEnoQvYD6J4Ye7eb6WOmeaD6iiqmj7esdKKl6N1G10EUpHCl5D0q0/qyDn069mFa0BERAXhGV6sGTNcXBrgSw4cAQS04Bw4dhwQfmEEdqGytSx+vqVpe3L44yc9+SMqFd4LaLSTXbPUJ7a09iIZ791rt3PyVuRBCaBs/LVc/fvWrTC0BrJ+CXNIPrCRjQT3c1NoiAiIgIiICIiAiLxzsDJ5e9B6ihdR2zpVzie7WjPsmSPe+3OVFDwo1H/wC7Nt2+ZGa9ay9pI7n7ob88oLeiqDtsLrx/s+i2jntsS1YWj3nBc7+Cy8r6vje8m0/3PG3b5+DuHuoLaio1/wAJRijMc9Z1GycCNt0ltJ7sjIFyIOZ6u91xzA6DmumHazUAAZNHc8EZEle1WkYR3gP3T/mgs2o6VFZYYrEUczD/ADJGtc36FULUvBEyCWO1pbxC+GZk4qy7z6j3xiTd9L14/wBY7oSBnopnzh7hxY03VIP2uBxWfdAXY+eFsi8KGnE4fabC72Z2Swu+koCCJ2yv+N7PXZbVN0EscUgMMwa4smbyD4n9HDJBDwovTqWo0tQfp9K2ySIVYrUVe5xHsDOIGSRCdvpsweYzkYcBjkSu/wAIO1Na9Qk0+jYjtWLhjiZHA4SEZlbvPkLMhjAMkuPRWTZjZU1pJrVid1q1Z3RJMQGsaxmd2KCIcmMGT7yeZQRw24sw8rukXGcyOJW4VmLGfX9Ah4GOfq5W0+FCmOThcafZdUvZ/wChW1EFMn28mnzHpunW5nnGJrDDXqNycbznSYe7HXDW8+xRejm7oxmNusbsdmZ1iW5VLnTte8MH6Sq7nuNAwNwnDW9MlfR0QRuh7R170fFqzMlaORAPptPsyMPpMPuIBUkq5rmwdezJ4w3iVrI6W67uHP1Bw8jlIOQ5OBUaNV1HTuVyLyjXH/FVm7tto75qvR/xYfkguqKN0LaOvei41WZkreh3T6TTj1XsPpMPuICkkBERAREQEREEBrmzs9mXLNRs1otwN4UDa4dvZOX8ZzS4ZBHL3KO81dJ+6bPjVstOc2bFmQZ7ywu3T9FcEQROnbJ063OCnWiPtMiiDjjvcBkqVAXqICIiDVaqMlY6OVjJGPBDmPDXMcD2OaeRCqEmwclRxk0eyauSXGnLvSae8nJ5MzvQkk9WHsHJWvUdRjrxPnme2OONpc57uQAH/fRaNB1fxuuywIpYmyZLWSgCTcyd1xaOgcMHHXBCCvPGsWP0Z8RoNxh0zHSWJie+Jjg1je31s/BdWkeD2tDJ4xLxLlk9bNp3EkHXlG0+jGOZGGgcuSs6IOerp0UWeFFHHnruNa3Pxx1XQiidpdoW0IBZkjlfE17WyOjaHGJhzmZ7epY3lndyefRBLItday2RjZI3Nex7Q5r2kFrmkZBaR1GFsQEREBERBxwaRDHNJYjhjZLMAHyNa0PeG9N8j1se9diIgIiICIiAiIgIiICIiAiIg+f+FrZexbhgnrySObUkbK+owMJkDXA8SNrhh8jQDhrsg92euzRNHmuV47NfXbro5BkHhUwQQcFrhucnAggjvCvixZGG8mgDmTyAHM9Sgq9fZG217HO1i48NcCWGOnhwB5tJDM4PRWkherxzsDJ7EFSOx1v/AJ1d/wDbpf8A0UTtNp81Gu6afWrzgSI2RNipulmkfndhiZuek53Pl8c8gvoYK8dGDjIBwcjOOR7x70FL8FGyljT6RZaldmZ/EFb0DHXDuZY1wHrHOSBhoPqjqTdkRAREQEREBERAREQEREBERAREQEREBERAURtQwmu0hz27s9ZxLCQQ0WY94nHYG5J+Cl0QVEW7LyRxHMzYaxzRgyNb46AN1pZhrTFkZycjDge1a5dSnAIc58m/HajDQBvtMRs7ssrN3D2OayMZyMO3eR3+VyRP5+Ef7+qZqupWGRWDE+XiMZYxGGAtZG2iXRyRjd9I8UM78lzm9mBYNHc/fsse57xHK0Mc4DO6a8TjzAAI33P/AMuxSaICIiAiIgIiICIiAiIg+Reca57bPsYnnGue2z7GIi6fT5XGLNaqdzzjXPbZ9jE841z22fYxETT5XGLFU7nnGue2z7GJ5xrnts+xiImnyuMWKp3PONc9tn2MTzjXPbZ9jERNPlcYsVTueca57bPsYnnGue2z7GIiafK4xYqnc841z22fYxPONc9tn2MRE0+VxixVO55xrnts+xieca57bPsYiJp8rjFiqdzzjXPbZ9jE841z22fYxETT5XGLFU7nnGue2z7GJ5xrnts+xiImnyuMWKp3PONc9tn2MTzjXPbZ9jERNPlcYsVTueca57bPsYnnGue2z7GIiafK4xYqnc841z22fYxPONc9tn2MRE0+VxixVO55xrnts+xieca57bPsYiJp8rjFiqd3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g8GDxITBxQQEREQFBcRFBUVGBYQFxUQFBIWFRUWEhQYJzIiFxsjGRUWHzEhJTMrLCwsFh49OjY2NSctLioBCQoKBQUFDQUFDSkYEhgpKSkpKSkpKSkpKSkpKSkpKSkpKSkpKSkpKSkpKSkpKSkpKSkpKSkpKSkpKSkpKSkpKf/AABEIAJgBSwMBIgACEQEDEQH/xAAbAAEAAgMBAQAAAAAAAAAAAAAABAUDBgcCAf/EAEMQAAEDAgMCCQsCBAQHAAAAAAEAAgMEEQUSIRMxBhQVF0FTktHTBxYiQlFSVGGRk5QjMjM0cYFDYnOhJTVEdIKys//EABQBAQAAAAAAAAAAAAAAAAAAAAD/xAAUEQEAAAAAAAAAAAAAAAAAAAAA/9oADAMBAAIRAxEAPwDuKIiAiIgIiICIiAiIgIiICIiAiIgIiICIiAiIgIiICIiAiIgIiICIiAiIgIiICIiAiIgIiICIiAiinFqcb5Ye23vXzlen66Htt70EtFE5Xpjumh7be9OVqfroe23vQS1GxOQwwSuj0LY3kH2ENJC88rU/XQ9tveouK4pTup5g2WEkxPA9Nu/IfmgicH8Vljjp2YsczpomOim3bUmMOLJLaNlAudNHAEi1i1uwKqwyiZXUEEdW3M10EQINxqGNIt0gggEEaggdIXmjrJMOe2DEzmzaQzHTaW1ySdAlAH9HgEi1i0BboixzVLKa23c1l92Yht/6XQZEUXlSDrYu23vTlSDrYu23vQSkUXlSDrYu23vTlSDrYu23vQSkUXlSDrYu23vTlSDrYu23vQSkUXlSDrYu23vTlSDrYu23vQSkUXlSDrYu23vTlSDrYu23vQSkUXlSDrYu23vTlSDrYu23vQSkUXlSDrYu23vTlSDrYu23vQSkUXlSDrYu23vTlSDrYu23vQSkUdmIQyEBkkZJ0ADmkk/IKQgKNiGIMw2MvnvvDQBq57ybNYxvrOJ0ATEMQZhsZfPfeGtaNXPedGsY31nE6AKJQYe+aTb4oBtbWjYDmbAwjUNPrPPrP/sNBqEPCKqpkrpm4gbA08MrYgbtizSzttm9ZxDW3O7Sw0FzsC1/jcdLik3GHsZekgtmcG3/AF6nddWvK1P10Pbb3oJaKJyvTHdND2296crU/XQ9tvegloonK1P10Pbb3pytT9dD2296CWixwVDKkXgc14va7SHC/suFkQEREBeZNx/ovS+EX3oNZ4I4HSSYdRGSCnJNLASTGwkkwsuToqzyoUMOFYRVS4dHDFKwR5XsYxrheeNps4DTQkf3V7DwMpaZrWQOrGsYA1rW1laA1rRYAAS6AALHW8BKLEY3R1vG5Y3WzMfV1r2mxBF2mWx1AP8AZBQy0TMENPEyjp9vWTPiaJppK1jWRU75i6723BOQts0ewkqBBwrgqQJI6Ci2LML5VluG5/8AGAijsyx1iGptoTotsruANDibQ2u41K0HMA+rrHgOAIuAZN9ifqvLPJ9QROzRipB2YguKusH6Dblsf8T9gufR3alBrdTirqYUzG4fh0tRWOGzbFszZnFXTnaNkDcrvRI32I1+R27CcMpqyCKSelpopHsa9zA2KTI8i5AkYLOsekKsb5K8JbGY2xSiMu2hZxmrymQMyBxG035fRv7NFJquClPh1O80jqxmyjJYBV1mVuRnogN2lrCw03INkWCtpY62NzKsBzHDUHT53v0EEAgjUEA9CxYRUuqKaF9QbufEx7joLuLASdNBqoOvCU63FF9DUn59Ow+m0/0/4gZ8AndUQ3e8ysDi2KUtyGWIAZXn3tbjNYB2XMBZwJ0zyrQsnmohM1rhlqNHAOF70/QV0UC25VeN8GKXhEWHEmvcYs2QtklhIz5cwvE4Eg5W7/Yg43yfB1UPYZ3JyfB1UPYZ3LqPNthvuVH5VZ4ic22G+5UflVniIOXcnwdVD2GdycnwdVD2Gdy6jzbYb7lR+VWeInNthvuVH5VZ4iDl3J8HVQ9hncnJ8HVQ9hncul1PALCaIXqtrG0mwL6yqYLncLmXfofos3NthvuVH5VZ4iDl3J8HVQ9hncnJ8HVQ9hncuo822G+5UflVniJzbYb7lR+VWeIg5dyfB1UPYZ3JyfB1UPYZ3LqPNthvuVH5VZ4ic22G+5UflVniIOXcnwdVD2GdycnwdVD2Gdy6jzbYaPUqPyqzxF5i8nWFzAOibO5p1BFXVkEfIiTVBzDk+DqoewzuTk+DqoewzuXUebbDfcqPyqzxE5tsN9yo/KrPEQcu5Pg6qHsM7k5Pg6qHsM7l1Hm2w33Kj8qs8RObbDfcqPyqzxEHM6CjiiqaQxxxNIq6axDGtP8AMx7iAu5jctcpvJ7h1LIx8bJi6N7ZG5qiqkAexwc0lrpCDYgHUdC2RBR4Q3j08kmI/wAxESwRdEEbr5TGfXzgX2nTbLYFrmq8UHEsN43Z9MdnPHfZyWvYHex49eN1hdvyBFnBpH3DsS47mbM3ZzRWEkd81r3yuY712OsSHaXsQQHBzQGSrw6CtINZHFIRoC9rX2HyuFq3lCw6nwzCqyWhigjljhc5j2sY1zXaatIGhU+rohi2IvjqH1AZHTRPa2OeenGd804cSIXNzEhjRrfcslXwHo65jo6s1ckbxlcx1ZWua5p3hwMtiEGvz0cfB9kI4nAZqypZTMEs0laxoMckmcl7bt0Y4WaNdLnRVGH8NIMSET4cPohGcOlxKa+XM1sMkkTmRWZYkuYLE20J9ljutbwDosRZkreNysuHZX1da8ZhuNjJvWODyd4fTOa6BtQxzIhA0tqqwFsAIIjFpNGXAOXcg1rlotp6V/J+HyS1zoBCyPI4tbNTvnO1Y8NsQIyB6VnX6LWO14Hh1PiVNFJW0lLDI9t3xgQzBrtxAkZo4abwoMfkrwmGMxxxSiNxDi0VNWAXNFmkjabwNB7FPp+BVJSMaymNYxjAGta2srWta0CwDWiWwACDzhVNHR4lVNpGsjZxWkdlYAxuYzVwJyjS5DWi/wDlHsWwKuwzAYcJe99NtS+QMa50k01QS2MvLADK51gDI/QW/crFAREQEREBERAREQFExfWmm/0n/wDoVLTfvQaxgcTsepqcSgtpGwxjKdDUuEbf3DeIfl/idPofxNnAtuREBERAREQEREGi8J4o6fFopsejMlDxGaFuaN1SwVTpWucNm0HK50Ic29vSF267lXy4zW0VVFFhwqYIWtw5lNTujDs0EjnNqhM4hzi6NgANnjLl6enpSIOT4ji+MBznQT1jQTipDWxQkDiZvSBt4ibOBtqSXW0K9UfDDEqyuYwySZ/+FuNO2JuXJVRl1aXgtL2hoGbVwy/PcurKJT4TDSzzTwttLUCMSuuTmEQcI7gmwsHHd7UHP5sUxWOBsj6iZgmxCeF7nQsy09JEZxFlDWXs4tj9J173G7efWNY/iNAKMxzzy5oGFzYqV0Mk0pnY3MI5Y3NJyHWIuiIFzexGXpKINFhxetGKyRTySyROkeGxsjysjhFOHN2zXxAkZ72lbI4OLgMo1y6w/H8Ww2koxQCSJ3Ead8UTKdjWTVbqwMmiewMs0CGxytyWzE/07CiDn2E4ziT8StUvmdA7EaqlyOjYGNpYqUSxPa4MDv4mmYuIO7eugoiAiIgIiICg4lhvHMr6c7OeO+zkte17XY8evG6wu35AizmtInIg1vCKt1ViU+3YY5GUkDXsvmAdt6nVjvXYd4dp8wCC0bIvll9QEREBERAREQEREBERAREQEREBERAREQEREBERAREQEREBERAREQEREBERAREQEREBERAREQEREBERAREQEREBERAXxzgwXdoBqejRHODAS6wA1JOlh81SNaeExDpRajGrWn/qfY546npDfX0J9GwcGTCOEIxeeWOJjmxxxxSxyE/xWSvnbma3obeA2J/cDe1rE3CpKT/mlT/2lJ/969XaAiIgIiICIiAiIgIiICIiAiIgIiICIiAiIgIiICIiAiIgIiICFF8KCp4M8Im8IoI5CwxSOijmdETmLWysD2Oa712HUB3ta4aEEC3Wr8HMM49heHuiOzmipIDHIBfKTTx3a4esx1gHNuL2GoIaRdYbiXGy5lS3Zzx22kd82hvlfG7TPG6xs6w3EGxBACciIgIiICXsiIKONp4TkOk/kwbtb8Tbc946rpDfX0J0sHXiqJoH4K8yULXOheS6aJozFribumgaNSb6ujF829oz3ElnBUMqmNfTua9jwHNc05gWnUEEbwgq67g+6pqHT01RU073xsicIxTua5sb5XtP6sbiDeZ+4joWu8Mqip4KQxSCtqXbWoiprycSiYwSkjaPcKc6Ntc/K6vqzE6uSrfBhjae0UMUznSueCTNJOwABo6Nhf8A8lV8IMBxLhAIBKaJnF6mGrFjK7M6B+YMOmgPtQQW4qaSFsmK4nN+oJJGmmbT1bNhFYSSOLKW7WtJIc4+iNNVlnxqnp5J45cWrA6lY2WU7KmLWskDDH+oKbK4uztytBJcTYAleeEvBLEuEZzF9FE7i89If40oMNSGh9hpZwyCx1HyKhVPk6rqllawvpQ2u4r0yXiNGyNsZBt6dzG0kadI03gJk+PU1MwOmxWuaCZAQYKcPZsSBKZY+LZog3M25eAPSHQQtgZgc8gBZiFaQRcENoSCDuIOwWs1/AzFsTkZLVzYe+djJow98Jka1kz2OAiiIs0s2Ys5xedXXvew2ZnKjAAG0Ggt+6Xo/o2yD1gsssNRUQVMr5xE2J7XyCNr/wBXaXadk1rbDZi2l9TqdLUflExuqwuSlZhsroRIJnPLWxPJybHKP1GuAHpu3K+wfDqiGeebEjDmmbEwNizEARZ9SXdJz/7Ks4bcFJ+Eb4H0D4mGESgiQOIIk2e4t9mz/wB0Gk+dGJfGTfbpPCTzoxL4yb7dJ4StObfEOto/pKnNviHW0f0lQVfnRiXxk326Twk86MS+Mm+3SeErTm3xDraP6Spzb4h1tH9JUFX50Yl8ZN9uk8JPOjEvjJvt0nhK05t8Q62j+kqc2+IdbR/SVBV+dGJfGTfbpPCTzoxL4yb7dJ4StObfEOto/pKnNviHW0f0lQVfnRiXxk326Twk86MS+Mm+3SeErTm3xDraP6Spzb4h1tH9JUFX50Yl8ZN9uk8JPOjEvjJvt0nhK05t8Q62j+kqc2+IdbR/SVBV+dGJfGTfbpPCTzoxL4yb7dJ4StObfEOto/pKnNviHW0f0lQVfnRiXxk326Twk86MS+Mm+3SeErTm3xDraP6Spzb4h1tH9JUEGg4VYiKinEtVI9r6iGNzXR0wBZJMxjhdsYI0cdxC61fRc5ovJzWxzQvqJaXJFNFM7KJMxEUrZLC+muW3910ayDVsAoarF6Snnmrqtrp4Y5XBrKMNDnsDiG3hJtc9JKx8J4ang7RVFSK2tk4vG6TIRRMzZRuzcXNlJwmgxPCKeGCLiLmwRsiDiZWlwY0NBItoTZYeEOEYnwhpJ6aXiLG1Eboi4GVxaHC1wLaoKuixN5iMlfijiwvZCzippatzpngnZ5G0uYusL2AJsHHcFkZj1LI6BseLVbjUxGeMiKlLTC3Nne9wprRhuV2bORlym9lKxzAcTxttPd1FG+lnZUxuvNINoxrm2ezTM0h7txBvbXSxpcI8mtZhAYGPpXNZQy4cQTIC5k022fIHW9E5iQBY2B3m2oT48ep5Ito3FK/KTG1oMEDXv2zS6IxxGlzyBzWuILQQQ13sKt8Mo3YzCybDsSq5YpW5mOa2isR9jQg6EHUEEHULXfMLFJKamgqpqGVlE6F0AdE8xgQQuhtJHvkzNeSbuGobYCxB2LC6TFcMgjjeaGQsaGl/pxZj0nJGwNbr0AafPegvqCijw2KOKlGWOJjY2C5dZjGhrRc6nQDUrDiWGiuyuiOzmiuY5ALlpO9rh6zHWAc3S9hqCAR9wbERjFNBOwFonijmDTqWiRgeASOkXssOIYi/OIcNyunIu4n0mQxn15QN99crLguIO4BzgGfDax9W08ZYY5I3ZHjUtzWBzRv9ZpBBB362IBBClqLh2HMw1mWK7i453vdYvkkO97yN5NhusAAAAAABKQEREBERAVRPA/BXmSha50LyXTQtGYtcTd00DRqT0ujH7tS0Z7iS3RBQYbUMqsRqH07g9j6Ojc1wNwWmavIIPSr9V9FgcOHzzTUwLXThgeLnL6DpHXa3c0l0rybaEm+8kmwQEREBERAREQEREBERAREQaVxir5d4txuo4vxTjmTJTfv43s9nm2WbJl035v8ANdRYvKvtKOer4nVCCKITxvcCxsjTNs8he5oAfYtdZucWJ9K4W5cjwcZ4zk/X2XF893fwdptMuW+X92t7XVVzf4bs5Y9j+nOwROaZJSBEJDII4hm/SZnN8rMo3ewIIcnD0xRPL4CJIao0Ut3/AKMb2xiXaPnDbhha5oBLf3OA+arcR8o4wuR804lMTMMjrdg0wSNzy1RibaZl7kmwuHFuXW11tMnBWkkz2Y9plmNS5zJZon7cxiMua9jg5t2ANIaQLdCjv4CYa9pY6nZkNMKLLd9uLNeZGtAvoQ85s49K+t0FaOH7pS2OGnvUGrloXMMoawSwwbcubLlJc0st6oN/qthwDGGcIKWGogDmtnjbIGutcBwvY2Uem4JUdLszFGc0Ur6hrnPke4zyRmN73vc4mQlhy+kToB7BadhmGxYPDHDQtyRRNDGNuXWaNwu4kn+6CUiIgIiICIiAiIgIiIC+FfUQalwZxF5w6ghw3K6c0dOXEjMyGMwM9OQDeTY5WXBcR0AOI2PDsPZhrMsV3Ekve92rpJD+57z0k2G6wAAAAAAGLBMFh4PwMhoQQxjQ27jmc7K0NBe4/uNmgf0AA0ACnoCIiAiIgIiICIiAiIgIiICIiAiIgIiICIiAiIgIiICIiAiIgIiICIiAiIgIiICIiAiIgIiICIiAiIgIiICIiAiIgIiICIiAiIgIiICIiAiIgIiICIiAiIgIiICIiAiIgIiICIiAiIgIiICIiAiIg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g8GDxITBxQQEREQFBcRFBUVGBYQFxUQFBIWFRUWEhQYJzIiFxsjGRUWHzEhJTMrLCwsFh49OjY2NSctLioBCQoKBQUFDQUFDSkYEhgpKSkpKSkpKSkpKSkpKSkpKSkpKSkpKSkpKSkpKSkpKSkpKSkpKSkpKSkpKSkpKSkpKf/AABEIAJgBSwMBIgACEQEDEQH/xAAbAAEAAgMBAQAAAAAAAAAAAAAABAUDBgcCAf/EAEMQAAEDAgMCCQsCBAQHAAAAAAEAAgMEEQUSIRMxBhQVF0FTktHTBxYiQlFSVGGRk5QjMjM0cYFDYnOhJTVEdIKys//EABQBAQAAAAAAAAAAAAAAAAAAAAD/xAAUEQEAAAAAAAAAAAAAAAAAAAAA/9oADAMBAAIRAxEAPwDuKIiAiIgIiICIiAiIgIiICIiAiIgIiICIiAiIgIiICIiAiIgIiICIiAiIgIiICIiAiIgIiICIiAiinFqcb5Ye23vXzlen66Htt70EtFE5Xpjumh7be9OVqfroe23vQS1GxOQwwSuj0LY3kH2ENJC88rU/XQ9tveouK4pTup5g2WEkxPA9Nu/IfmgicH8Vljjp2YsczpomOim3bUmMOLJLaNlAudNHAEi1i1uwKqwyiZXUEEdW3M10EQINxqGNIt0gggEEaggdIXmjrJMOe2DEzmzaQzHTaW1ySdAlAH9HgEi1i0BboixzVLKa23c1l92Yht/6XQZEUXlSDrYu23vTlSDrYu23vQSkUXlSDrYu23vTlSDrYu23vQSkUXlSDrYu23vTlSDrYu23vQSkUXlSDrYu23vTlSDrYu23vQSkUXlSDrYu23vTlSDrYu23vQSkUXlSDrYu23vTlSDrYu23vQSkUXlSDrYu23vTlSDrYu23vQSkUXlSDrYu23vTlSDrYu23vQSkUdmIQyEBkkZJ0ADmkk/IKQgKNiGIMw2MvnvvDQBq57ybNYxvrOJ0ATEMQZhsZfPfeGtaNXPedGsY31nE6AKJQYe+aTb4oBtbWjYDmbAwjUNPrPPrP/sNBqEPCKqpkrpm4gbA08MrYgbtizSzttm9ZxDW3O7Sw0FzsC1/jcdLik3GHsZekgtmcG3/AF6nddWvK1P10Pbb3oJaKJyvTHdND2296crU/XQ9tvegloonK1P10Pbb3pytT9dD2296CWixwVDKkXgc14va7SHC/suFkQEREBeZNx/ovS+EX3oNZ4I4HSSYdRGSCnJNLASTGwkkwsuToqzyoUMOFYRVS4dHDFKwR5XsYxrheeNps4DTQkf3V7DwMpaZrWQOrGsYA1rW1laA1rRYAAS6AALHW8BKLEY3R1vG5Y3WzMfV1r2mxBF2mWx1AP8AZBQy0TMENPEyjp9vWTPiaJppK1jWRU75i6723BOQts0ewkqBBwrgqQJI6Ci2LML5VluG5/8AGAijsyx1iGptoTotsruANDibQ2u41K0HMA+rrHgOAIuAZN9ifqvLPJ9QROzRipB2YguKusH6Dblsf8T9gufR3alBrdTirqYUzG4fh0tRWOGzbFszZnFXTnaNkDcrvRI32I1+R27CcMpqyCKSelpopHsa9zA2KTI8i5AkYLOsekKsb5K8JbGY2xSiMu2hZxmrymQMyBxG035fRv7NFJquClPh1O80jqxmyjJYBV1mVuRnogN2lrCw03INkWCtpY62NzKsBzHDUHT53v0EEAgjUEA9CxYRUuqKaF9QbufEx7joLuLASdNBqoOvCU63FF9DUn59Ow+m0/0/4gZ8AndUQ3e8ysDi2KUtyGWIAZXn3tbjNYB2XMBZwJ0zyrQsnmohM1rhlqNHAOF70/QV0UC25VeN8GKXhEWHEmvcYs2QtklhIz5cwvE4Eg5W7/Yg43yfB1UPYZ3JyfB1UPYZ3LqPNthvuVH5VZ4ic22G+5UflVniIOXcnwdVD2GdycnwdVD2Gdy6jzbYb7lR+VWeInNthvuVH5VZ4iDl3J8HVQ9hncnJ8HVQ9hncul1PALCaIXqtrG0mwL6yqYLncLmXfofos3NthvuVH5VZ4iDl3J8HVQ9hncnJ8HVQ9hncuo822G+5UflVniJzbYb7lR+VWeIg5dyfB1UPYZ3JyfB1UPYZ3LqPNthvuVH5VZ4ic22G+5UflVniIOXcnwdVD2GdycnwdVD2Gdy6jzbYaPUqPyqzxF5i8nWFzAOibO5p1BFXVkEfIiTVBzDk+DqoewzuTk+DqoewzuXUebbDfcqPyqzxE5tsN9yo/KrPEQcu5Pg6qHsM7k5Pg6qHsM7l1Hm2w33Kj8qs8RObbDfcqPyqzxEHM6CjiiqaQxxxNIq6axDGtP8AMx7iAu5jctcpvJ7h1LIx8bJi6N7ZG5qiqkAexwc0lrpCDYgHUdC2RBR4Q3j08kmI/wAxESwRdEEbr5TGfXzgX2nTbLYFrmq8UHEsN43Z9MdnPHfZyWvYHex49eN1hdvyBFnBpH3DsS47mbM3ZzRWEkd81r3yuY712OsSHaXsQQHBzQGSrw6CtINZHFIRoC9rX2HyuFq3lCw6nwzCqyWhigjljhc5j2sY1zXaatIGhU+rohi2IvjqH1AZHTRPa2OeenGd804cSIXNzEhjRrfcslXwHo65jo6s1ckbxlcx1ZWua5p3hwMtiEGvz0cfB9kI4nAZqypZTMEs0laxoMckmcl7bt0Y4WaNdLnRVGH8NIMSET4cPohGcOlxKa+XM1sMkkTmRWZYkuYLE20J9ljutbwDosRZkreNysuHZX1da8ZhuNjJvWODyd4fTOa6BtQxzIhA0tqqwFsAIIjFpNGXAOXcg1rlotp6V/J+HyS1zoBCyPI4tbNTvnO1Y8NsQIyB6VnX6LWO14Hh1PiVNFJW0lLDI9t3xgQzBrtxAkZo4abwoMfkrwmGMxxxSiNxDi0VNWAXNFmkjabwNB7FPp+BVJSMaymNYxjAGta2srWta0CwDWiWwACDzhVNHR4lVNpGsjZxWkdlYAxuYzVwJyjS5DWi/wDlHsWwKuwzAYcJe99NtS+QMa50k01QS2MvLADK51gDI/QW/crFAREQEREBERAREQFExfWmm/0n/wDoVLTfvQaxgcTsepqcSgtpGwxjKdDUuEbf3DeIfl/idPofxNnAtuREBERAREQEREGi8J4o6fFopsejMlDxGaFuaN1SwVTpWucNm0HK50Ic29vSF267lXy4zW0VVFFhwqYIWtw5lNTujDs0EjnNqhM4hzi6NgANnjLl6enpSIOT4ji+MBznQT1jQTipDWxQkDiZvSBt4ibOBtqSXW0K9UfDDEqyuYwySZ/+FuNO2JuXJVRl1aXgtL2hoGbVwy/PcurKJT4TDSzzTwttLUCMSuuTmEQcI7gmwsHHd7UHP5sUxWOBsj6iZgmxCeF7nQsy09JEZxFlDWXs4tj9J173G7efWNY/iNAKMxzzy5oGFzYqV0Mk0pnY3MI5Y3NJyHWIuiIFzexGXpKINFhxetGKyRTySyROkeGxsjysjhFOHN2zXxAkZ72lbI4OLgMo1y6w/H8Ww2koxQCSJ3Ead8UTKdjWTVbqwMmiewMs0CGxytyWzE/07CiDn2E4ziT8StUvmdA7EaqlyOjYGNpYqUSxPa4MDv4mmYuIO7eugoiAiIgIiICg4lhvHMr6c7OeO+zkte17XY8evG6wu35AizmtInIg1vCKt1ViU+3YY5GUkDXsvmAdt6nVjvXYd4dp8wCC0bIvll9QEREBERAREQEREBERAREQEREBERAREQEREBERAREQEREBERAREQEREBERAREQEREBERAREQEREBERAREQEREBERAXxzgwXdoBqejRHODAS6wA1JOlh81SNaeExDpRajGrWn/qfY546npDfX0J9GwcGTCOEIxeeWOJjmxxxxSxyE/xWSvnbma3obeA2J/cDe1rE3CpKT/mlT/2lJ/969XaAiIgIiICIiAiIgIiICIiAiIgIiICIiAiIgIiICIiAiIgIiICFF8KCp4M8Im8IoI5CwxSOijmdETmLWysD2Oa712HUB3ta4aEEC3Wr8HMM49heHuiOzmipIDHIBfKTTx3a4esx1gHNuL2GoIaRdYbiXGy5lS3Zzx22kd82hvlfG7TPG6xs6w3EGxBACciIgIiICXsiIKONp4TkOk/kwbtb8Tbc946rpDfX0J0sHXiqJoH4K8yULXOheS6aJozFribumgaNSb6ujF829oz3ElnBUMqmNfTua9jwHNc05gWnUEEbwgq67g+6pqHT01RU073xsicIxTua5sb5XtP6sbiDeZ+4joWu8Mqip4KQxSCtqXbWoiprycSiYwSkjaPcKc6Ntc/K6vqzE6uSrfBhjae0UMUznSueCTNJOwABo6Nhf8A8lV8IMBxLhAIBKaJnF6mGrFjK7M6B+YMOmgPtQQW4qaSFsmK4nN+oJJGmmbT1bNhFYSSOLKW7WtJIc4+iNNVlnxqnp5J45cWrA6lY2WU7KmLWskDDH+oKbK4uztytBJcTYAleeEvBLEuEZzF9FE7i89If40oMNSGh9hpZwyCx1HyKhVPk6rqllawvpQ2u4r0yXiNGyNsZBt6dzG0kadI03gJk+PU1MwOmxWuaCZAQYKcPZsSBKZY+LZog3M25eAPSHQQtgZgc8gBZiFaQRcENoSCDuIOwWs1/AzFsTkZLVzYe+djJow98Jka1kz2OAiiIs0s2Ys5xedXXvew2ZnKjAAG0Ggt+6Xo/o2yD1gsssNRUQVMr5xE2J7XyCNr/wBXaXadk1rbDZi2l9TqdLUflExuqwuSlZhsroRIJnPLWxPJybHKP1GuAHpu3K+wfDqiGeebEjDmmbEwNizEARZ9SXdJz/7Ks4bcFJ+Eb4H0D4mGESgiQOIIk2e4t9mz/wB0Gk+dGJfGTfbpPCTzoxL4yb7dJ4StObfEOto/pKnNviHW0f0lQVfnRiXxk326Twk86MS+Mm+3SeErTm3xDraP6Spzb4h1tH9JUFX50Yl8ZN9uk8JPOjEvjJvt0nhK05t8Q62j+kqc2+IdbR/SVBV+dGJfGTfbpPCTzoxL4yb7dJ4StObfEOto/pKnNviHW0f0lQVfnRiXxk326Twk86MS+Mm+3SeErTm3xDraP6Spzb4h1tH9JUFX50Yl8ZN9uk8JPOjEvjJvt0nhK05t8Q62j+kqc2+IdbR/SVBV+dGJfGTfbpPCTzoxL4yb7dJ4StObfEOto/pKnNviHW0f0lQVfnRiXxk326Twk86MS+Mm+3SeErTm3xDraP6Spzb4h1tH9JUEGg4VYiKinEtVI9r6iGNzXR0wBZJMxjhdsYI0cdxC61fRc5ovJzWxzQvqJaXJFNFM7KJMxEUrZLC+muW3910ayDVsAoarF6Snnmrqtrp4Y5XBrKMNDnsDiG3hJtc9JKx8J4ang7RVFSK2tk4vG6TIRRMzZRuzcXNlJwmgxPCKeGCLiLmwRsiDiZWlwY0NBItoTZYeEOEYnwhpJ6aXiLG1Eboi4GVxaHC1wLaoKuixN5iMlfijiwvZCzippatzpngnZ5G0uYusL2AJsHHcFkZj1LI6BseLVbjUxGeMiKlLTC3Nne9wprRhuV2bORlym9lKxzAcTxttPd1FG+lnZUxuvNINoxrm2ezTM0h7txBvbXSxpcI8mtZhAYGPpXNZQy4cQTIC5k022fIHW9E5iQBY2B3m2oT48ep5Ito3FK/KTG1oMEDXv2zS6IxxGlzyBzWuILQQQ13sKt8Mo3YzCybDsSq5YpW5mOa2isR9jQg6EHUEEHULXfMLFJKamgqpqGVlE6F0AdE8xgQQuhtJHvkzNeSbuGobYCxB2LC6TFcMgjjeaGQsaGl/pxZj0nJGwNbr0AafPegvqCijw2KOKlGWOJjY2C5dZjGhrRc6nQDUrDiWGiuyuiOzmiuY5ALlpO9rh6zHWAc3S9hqCAR9wbERjFNBOwFonijmDTqWiRgeASOkXssOIYi/OIcNyunIu4n0mQxn15QN99crLguIO4BzgGfDax9W08ZYY5I3ZHjUtzWBzRv9ZpBBB362IBBClqLh2HMw1mWK7i453vdYvkkO97yN5NhusAAAAAABKQEREBERAVRPA/BXmSha50LyXTQtGYtcTd00DRqT0ujH7tS0Z7iS3RBQYbUMqsRqH07g9j6Ojc1wNwWmavIIPSr9V9FgcOHzzTUwLXThgeLnL6DpHXa3c0l0rybaEm+8kmwQEREBERAREQEREBERAREQaVxir5d4txuo4vxTjmTJTfv43s9nm2WbJl035v8ANdRYvKvtKOer4nVCCKITxvcCxsjTNs8he5oAfYtdZucWJ9K4W5cjwcZ4zk/X2XF893fwdptMuW+X92t7XVVzf4bs5Y9j+nOwROaZJSBEJDII4hm/SZnN8rMo3ewIIcnD0xRPL4CJIao0Ut3/AKMb2xiXaPnDbhha5oBLf3OA+arcR8o4wuR804lMTMMjrdg0wSNzy1RibaZl7kmwuHFuXW11tMnBWkkz2Y9plmNS5zJZon7cxiMua9jg5t2ANIaQLdCjv4CYa9pY6nZkNMKLLd9uLNeZGtAvoQ85s49K+t0FaOH7pS2OGnvUGrloXMMoawSwwbcubLlJc0st6oN/qthwDGGcIKWGogDmtnjbIGutcBwvY2Uem4JUdLszFGc0Ur6hrnPke4zyRmN73vc4mQlhy+kToB7BadhmGxYPDHDQtyRRNDGNuXWaNwu4kn+6CUiIgIiICIiAiIgIiIC+FfUQalwZxF5w6ghw3K6c0dOXEjMyGMwM9OQDeTY5WXBcR0AOI2PDsPZhrMsV3Ekve92rpJD+57z0k2G6wAAAAAAGLBMFh4PwMhoQQxjQ27jmc7K0NBe4/uNmgf0AA0ACnoCIiAiIgIiICIiAiIgIiICIiAiIgIiICIiAiIgIiICIiAiIgIiICIiAiIgIiICIiAiIgIiICIiAiIgIiICIiAiIgIiICIiAiIgIiICIiAiIgIiICIiAiIgIiICIiAiIgIiICIiAiIgIiICIiAiIg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homeschool.scienceprojectideasforkids.com/wp-content/uploads/2012/02/forces-compression-tens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28625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047587" y="0"/>
            <a:ext cx="609641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u="sng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Compression</a:t>
            </a:r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-</a:t>
            </a:r>
          </a:p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Plates push together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90235" y="4724400"/>
            <a:ext cx="485376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u="sng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Tension</a:t>
            </a:r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-</a:t>
            </a:r>
          </a:p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Plates pull apart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Folding</a:t>
            </a:r>
            <a:endParaRPr lang="en-US" b="1" u="sng" dirty="0">
              <a:solidFill>
                <a:schemeClr val="bg2">
                  <a:lumMod val="5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Bends in rock that are the result of heat and pressure</a:t>
            </a:r>
          </a:p>
          <a:p>
            <a:pPr lvl="1"/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Occur when the pressure is not great enough to break the rock</a:t>
            </a:r>
          </a:p>
          <a:p>
            <a:pPr lvl="1"/>
            <a:r>
              <a:rPr lang="en-US" sz="3200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Mountain form when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tectonic plates collide</a:t>
            </a:r>
            <a:endParaRPr lang="en-US" sz="3200" dirty="0">
              <a:solidFill>
                <a:schemeClr val="bg2">
                  <a:lumMod val="50000"/>
                </a:schemeClr>
              </a:solidFill>
              <a:latin typeface="Arial Rounded MT Bold" pitchFamily="34" charset="0"/>
            </a:endParaRPr>
          </a:p>
        </p:txBody>
      </p:sp>
      <p:pic>
        <p:nvPicPr>
          <p:cNvPr id="6146" name="Picture 2" descr="https://encrypted-tbn2.gstatic.com/images?q=tbn:ANd9GcRacNtF9MwBvNmJz7cKEtl7zP9o5x2_edBARt4FeX75sVb4WBI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67200"/>
            <a:ext cx="4583720" cy="2590800"/>
          </a:xfrm>
          <a:prstGeom prst="rect">
            <a:avLst/>
          </a:prstGeom>
          <a:noFill/>
        </p:spPr>
      </p:pic>
      <p:pic>
        <p:nvPicPr>
          <p:cNvPr id="6148" name="Picture 4" descr="https://encrypted-tbn2.gstatic.com/images?q=tbn:ANd9GcQMovxw9DoLah4rFMeNO9fdRpCRU8I6nwRNkuKCoO_9f7De15A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4343400"/>
            <a:ext cx="38862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atin typeface="Arial Rounded MT Bold" pitchFamily="34" charset="0"/>
              </a:rPr>
              <a:t>Fault</a:t>
            </a:r>
            <a:r>
              <a:rPr lang="en-US" dirty="0" smtClean="0">
                <a:latin typeface="Arial Rounded MT Bold" pitchFamily="34" charset="0"/>
              </a:rPr>
              <a:t>- A break in rock that is due to stress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295400"/>
            <a:ext cx="9144000" cy="196977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Three Types of Faults</a:t>
            </a:r>
          </a:p>
          <a:p>
            <a:pPr algn="ctr"/>
            <a:r>
              <a:rPr lang="en-US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hlinkClick r:id="rId2"/>
              </a:rPr>
              <a:t>http://www.iris.edu/gifs/animations/faults.htm</a:t>
            </a:r>
            <a:endParaRPr lang="en-US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en-US" sz="32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Normal		      Reverse		   Strike-Slip</a:t>
            </a:r>
            <a:endParaRPr lang="en-US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352800"/>
            <a:ext cx="2133600" cy="1200329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Rounded MT Bold" pitchFamily="34" charset="0"/>
              </a:rPr>
              <a:t>When rocks are pulled apart</a:t>
            </a:r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9000" y="3352800"/>
            <a:ext cx="2133600" cy="1200329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Rounded MT Bold" pitchFamily="34" charset="0"/>
              </a:rPr>
              <a:t>When rocks are pushed together</a:t>
            </a:r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0" y="3352800"/>
            <a:ext cx="2133600" cy="1200329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Rounded MT Bold" pitchFamily="34" charset="0"/>
              </a:rPr>
              <a:t>When rocks are moved horizontally</a:t>
            </a:r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7174" name="AutoShape 6" descr="data:image/jpeg;base64,/9j/4AAQSkZJRgABAQAAAQABAAD/2wCEAAkGBhQQEBUUEhMSFRUWFBYYFRISFxwUGRcYFhQYFhQXHBYYGyofGBsjGRUXHy8gJScqLiwsFR4xNTAqNSYrLCkBCQoKDgwOGA8PGjQlHSQpKSwpLSwqLy0pLCwvLCwsLCkpKSwsLCkpLCwsLCwsLCwsKSwsLCwsLCwsLCwsKSwsLP/AABEIAJkBSgMBIgACEQEDEQH/xAAcAAABBAMBAAAAAAAAAAAAAAAABAUGBwECAwj/xABSEAABAgMCBwsGDAQEBQUBAAABAgMABBESIQUTMUFRU2EGFRYiMnGBkZKT0iNCUnKx0wcUM1RiZGWUodHU4RcYgsFDorKzCGNz4vA1dIPC8SX/xAAaAQEAAwEBAQAAAAAAAAAAAAAAAQIEAwUG/8QAMhEAAgECAwUHBAICAwAAAAAAAAECAxEEIVESExSRoQUVMUFSYeEyU3HwImIjgUKxwf/aAAwDAQACEQMRAD8AvGCCCACCCCACCCCACCCCACCCCACCCCACCCCACCCCACCCCACNHXQlJUohIAqVE0AAykk5BDZPboUoJQ0Ma4LiAaJQdC13hJ+iAVbIZngp02nlWyDUIpRtJGQhGc/SVU6KZI4VK8af5JSuOE3uiUu6XAprnAbP9KKhS+clI0Ewj3ym9dL/AHdX6iMQRgliajeTsX2UZ3ym9dL/AHdX6iDfKb10v93V+ojEEV4ipqLIzvlN66X+7q/UQb5Teul/u6v1EYghxFTUWRnfKb10v93V+og3ym9dL/d1fqIxBDiKmosjO+U3rpf7ur9RBvlN66X+7q/URH8KbvJKXNlT6VLrQNM1eWTmFEVoeciF2CsIOv8AGUwplunFDyhjVaCW01CBzqrsEW31ZK7Yshy3ym9dL/d1fqIN8pvXS/3dX6iMQRXiKmosjO+U3rpf7ur9RBvlN66X+7q/URiCHEVNRZGd8pvXS/3dX6iDfKb10v8Ad1fqIxBDiKmosjO+U3rpf7ur9RBvlN66X+7q/URiCHEVNRZGd8pvXS/3dX6iMLwrNJBJflwAKkmXUABnJJmLhDRhXdM2ySlPlHB5iTck/TXkTzXnZEUwhhFyYNXVVAvDabkD+nzjtVU6KR1hOtLzIsiRTXwiTCVpDS2HU4xAUssKQCFLCTYOOJJvy0pzxZcUQpVCiutay6caiL3jdSbazKszBBBHUgIIIIAIIIIAIIIIAIIIIAIIIj2G92bUuhRSpCrNynFqsNIOhTl9VfRSFK2DLEOSWbA+vzCW0lS1JSkCpUohIA0km4Q0ndczmTMEaRLukHaDYvERXAeG0YSSZi0t1KXFJQpabCKpAqptqpoKqItKqq43jJDxGKpi7O0VzLqI48LmfQmfu7vgg4XM+hM/d3fBDW+8lCSpZCQM5uH/AO7IS23HeSC0j01Djn1UG5HOq/6Mc+Lnohsj0vdqwFBNmYtqrZRiHATTnSABtJA2wkm511+5ZxaNU2q8+u4L/wClNBtUITy8olutkXm9SjepR0qUb1dMdopPFTkrLIlRMNthIASAAMgAoBzAZIzBBGUkIIIIAIIIi/wk7oVyOD1uNKsuqUhDaqA0KjUmhu5CVRaMXJpIEleeShJUtSUpGVSiEgdJuERPDHwrSEtUB0vKHmsC3/nNE/iYoPCWGXplVp91x06XFFVOYHJ0QjjfHBr/AJMptFoYY+HR5VRLMNtj03TjFdQokfjEGwxuum5v5eYdWPQrZR2E0T+ENEEao0oQ8ERcke5ndqvB97LEqV65xClr5gbdEjmA21iQfxwntXK9hfvIryCDpQk7tC5Yf8cJ7VyvYX7yD+OE9q5XsL95FeQRXcU9Bdlh/wAcJ7VyvYX7yD+OE9q5XsL95EHwZgl2acDbDa3FnzUCvSTkA2m6LZ3JfAqhFHJ5QWrLiGzxB6yxermFBtMc6kaNPxRKuzhub+EDC+EF0Yl5YpBop1SFpQnnVby7BU7ItLB6HQ2MctC3POLaShPMAVE9JPVAA1LNU8m00gXAUQlI0AZBEcwnuuUqqWBZGtWLz6qDk51dmML/AMj/AIqyLeA/4Rws3LiriqE8lAvUrmT/AHyDOREUwnuidfqBVpHopPGUPpLGTmT1mGw3kqJJUcqlGpPOTeYSTeEkN3G9XoJy9OZI547QopfkXFSUgCguGgXQ3TWGUi5uiz6Xmjp87o6xDdNTi3eUaJ9BOTpOVXs2RxF5AAJJyJAqT0RpUNSBRLuFb7RWSo45qlcg8qnIMgj0tHnSRwSoLbUs0o60QhN/+KjKr+w6zHouO0GvIqzMEYUqgqbgM5isN2/w7SsnablKTTwutA+RQdqxyzsTdtEXILHwhhJqXbU484httI4y1kJA6T7IqXdB/wARrLTtmUl1PoGV1a8SCfopsk02mh2RTW6fdlNYSctzTql0PFQOKhHqoFw58pzkwyQBdv8AMwv5gnvz7qD+ZhfzBPfn3UUlBAF2/wAzC/mCe/PuoP5mF/ME9+fdRSUEAXb/ADML+YJ78+6g/mYX8wT3591FJQQBbGFv+IB6YtD4slKKXNh02Saf4hCQpYr5oKQchrFd4c3SPzqwp9wqA5DY4qEDQhAuSI64H3HTk3TES7iknzyLKO2qifxiZYL+BtYWBMPJtXEy8uMYqn0lqohsHSa7KxxlOnF3bzJsyz9w2C/i2DpZulDigpQ+k55RX4qp0Q4meK7mQFf81XyY5iL3DXMm7SoRgSJc+WIKczKPkxsVW9zpoPowtAjyJO7bOgmZkQFW1ErXmWrzfVSLkDmvOcmFMEEVAQQQQAQQQQAQQQQARVvwy42ZdlZNhCnFkLdKECpvOLQToAou83XxaUahoBRUALRABVS8gZATnAi9OexLaDKt3JfAqlFHJ9VtWX4u2eKPXWL1cyaDaYl/8NsHfNGutfiiSwRaVacndsiyI1/DbB3zRrrX4oP4bYO+aNda/FElgiu8nq+ZNiNfw2wd80a61+KD+G2DvmjXWvxRJYIbyer5ixGv4bYO+aNda/FB/DbB3zRrrX4oksN2FMPNS9yiVLpc0i9WwnMkbTTZWJU5vJNg6YJwGxKIKJdpDSSakIGU7Sb1dJhuwnusQiqWQHV5LVfJpO1Q5R2J6SIYMJ4ZdmLlmyjVINx9ZWVfNcNkICQBfQADmAH9hHaNHzkRc7Tc0t5Vp1RWRkzJT6qciefLpJhNMTKWxVRAH4nYBlJ5obprDWZoV+mrJ0DKrnuHPDYokmqiVK0m882wbBGqMCBbNYWUu5FUJ0+cf7J6KnaIQXAaNv76Y7S0qp3kC70zcnr87o/CHiTwWlu/lK9I5uYeb7dsdLqJI3SuC1uXmqE6SOMeZJyc56oeJaTS2KJFNJyk85zxs8+lAqogD27AMpOwQ3vTql3JqhOnzz/ZP4nmimcjnOpGHiLnJlIWhNeMXGuKLz8qi86Bzxfcec5RADjdNa10nGovJznbHoyO8I2Rzp1N5djBuq3Gt4STYeemUt0vaZcDaFbVAJqrmJpsiJ/y+YM+s96PBFmQRc6FZ/y+YM+s96PBB/L5gz6z3o8EWZBAFZ/y+YM+s96PBGFf8P2DACSZkAXkl0CgznkROZ/D6GyUIBccGVCTcn115Ec16qZAYZZkreNXlBQyhpNzY/pPLO1XOAmOFSvGn4+JKVysd0+4TAsoioXMX8lanK2s3k2wm09fnFE/SzRDh8HcxOLHxOTfZZpc5OLCSr6RFB1JB5zF7S+CWm1lxLacYrlOkWlnncVVX4wrjG8XLyLbJVGB/gJSKGamCdKGBQdtfhicYH3ByUpQtS7doee4MYrnqutOikP8EcJVpy8WTZCLDMu6tkhhzFruoaVqAeMip5NRdaGSI/KTj6U0Q42mhNU4gAhXnWuPW1pJy5amtYlsNmFcFW/KN0DgFCDcHAMiScxGZWbJkiifkSNm+Ezrm+5Hjg3wmdc33I8cNzmHGUkpW4lCgaKQuoUk5wRmMa8IJfXI6/2i+zLToBz3wmdc33I8cG+Ezrm+5Hjhs4QS+uR1/tBwgl9cjr/aGzLToBz3wmdc33I8cG+Ezrm+5Hjhs4QS+uR1/tBwgl9cjr/aGzLToBz3wmdc33I8cG+Ezrm+5Hjhs4QS+uR1/tBwgl9cjr/aGzLToBz3wmdc33I8cG+Ezrm+5Hjhs4QS+uR1/tBwgl9cjr/aGzLToBz3wmdc33I8cG+Ezrm+5Hjhs4QS+uR1/tBwgl9cjr/aGzLToBz3wmdc33I8cG+Ezrm+5Hjhs4QS+uR1/tBwgl9cjr/aGzLToBz3wmdc33I8cG+Ezrm+5Hjhs4QS+uR1/tBwgl9cjr/aGzLToBz3wmdc33I8cG+Ezrm+5Hjhs4QS+uR1/tBwgl9cjr/aGzLToDphXDUyiwnHJotSkkobCFCiFKuVaNMmiuikNKU06TUnKSTlJJvJ2mNcO4cZJasuBVFqNEVJ+SWPbDFNYSW5dyE+ik3nnUPYOsxrpQdvAgcpzCyUVCeOrQDcPWVm5rzshnmJhTh45roSLkjoznaa9EcrhQdAAH4ADLzCHCVwOpV66oHojlHnORP4nmjRZRAiQkqNlIKlaB7STcBtMOkrgQZXSFfQHJ6c6vwGyHBiXSgUSABs9pOc7THCYwglJKU8ZQzDIPWVm5suyKOTfgVckldiq4DMABzAAewQgewnW5sV+mrk9Ayq/AbTCZ0lfLNdCRckdGc7T+EZiyhqYqmJ8oGtm+pJUr0lZeYZgNgpGVKAFSaDSYG0lZogV0qNyR05zsH4Qul8HhJBVxlDOcg9VObny7Ys5JHOFGdR3YmlGVKW2qlE41o1VlPlUZE5uc9Rj0TFBrmkhaE5VY1qoF9PKovOj2xfkXhdq7NkIRgrRMwQQRcuauLsgk5AK9UV8/u8VMAENTTbRAIS2EW1A0IKnMbVNR5qb/pZon038mv1VewxU2DfkGv+k3/oEZcTNxSt5lood2t0SEgBMvMADIAlsD/djbhOnUTPZb97DfBHm5Fxw4Tp1Ez2W/ewcJ06iZ7LfvYb4IZAcOE6dRM9lv3sHCdOomey372G+CGQHDhOnUTPZb97BwnTqJnst+9hvghkBFukWiZFttiYS8BQEhsBYHmq8r1Kzc0RgKN+UEGhBuIIygjMYmkN2E8DodUF2aqFxFpSAsaCUkXjMTkyZDGilW2cn4AjtYKw4YSwU2Jdbku1aWkVxa1u32Tx0EBdQqlemmWOmCcFsvNBSmihYJDjeNcJQoZUmqhfShyZxSovPffxtexNxrrBWJDwcY9A94544ODjHoHvHPHEcTHQXI9WCsO8/gdhqwcWohTgSaKdUaFCzcEqrlSPxhE0wyoLsy7i7BWVDGONkJC1JSKLXUrNhV12TNURKrp+QuJawVhXi5cJtqYcDdVC3jVk1S2XOSF1pQEV05s8Ym2GWjRcu4khNumNUu0miyUghwUVVPNeMtaid8tBcS1grC/4kzaxfxdeMNCEY9VLJBNort3UskEUN9MuWNhg9gtpcxSkAO2HErcXVICy2TUOUuXZPNWI360FxurBWOsq20oIqySs1qhLjgvWQWRUr4vk6qJPoGmiOnxZoupRiSjj2FhTq1ao1SQvIUu5+oRO+WhFxNWCsdJ2XbbccAbuSVJTUvAVDCXR5TGWSSSRZy0vzXqVsy6QFFhyws0aUHVErJ5Is2+LayivTSG+WguIqwVhc/JNIW2lbCklZUkJxq1WlUSU2VBdKXmtRdZPS58HGPQPeOeOIeIivIm5D8Kq+Tr6Ssv/AE1RrKyK3b08VPpqGXmGVXPcNsSDC2BGUKZKUeerlKUsXNLIuUojKIy44EglRAAykmg64squ0roq2J5TB6GrwKqzrVef2GwUjpMTSWxxjeciReTzCEb2EVKubFkemoX/ANKT7VdRhOlulTeScqjeTzmLKDfiZamIjHJZs6PTK3PoJ9FJ4x51DJzDrMc0pAFAABoEC1gZf/Nm07I7MySl3qqhP+Y/2T7eaOmUTJapWf7Y42r6AEq9EZefYNphUzg2t7hr9AZOk5VfgOeFbbSW03USBeSfaScvOYTOzxVcgUHpqHsTn5z1GKxU6jtFGlU6dJXkKXX0tgVoMwAymmYJEInZhS9KE6AeMecjk9F+2NEooa3knKo3k9OjZkjaN9LCRjnLN9DPVxTllHIzLoAW2AKeVa/3Ux6Hjzw2sBxsZy61Qf8Ayoj0PDEeKOuF+l/kzBBBGc1nKa+TV6qvZHneTdXi0eVf5CMjq/RG2PRE18mr1VeyKFkdzzpabIcZvbQb0qzpG2ONWUVbaLxE2NXrn+9X4oMavXP96vxQtewE4hKlKcZCUgkmys0AFTkOiNWsCuKTaxjQFacdtxBrzKIMcdun+ovkJMavXP8Aer8UGNXrn+9X4oX8Hna0xjFdFlVeflRoxgNxaQpLrBSoVBCV3g9MN5S/UMhHjV65/vV+KDGr1z/er8ULlYAcGV1i4V5KsmmlqOBwaqxbxrRTaCQQ24okk2QAkGpvOiG3T/UMjhjV65/vV+KDGr1z/er8UKWcFKWKpeYIABrZWOVWmU7DdsjtwddqBjGKnILKqn/NDbp/qGQgxq9c/wB6vxQY1euf71fihazgJxaQpLrJBAINleQ5M8b8HHtYz2V+KG8pfqGQjk5xbS7YUtdaBSVrKrQGS9RuUMx6Ddk6TG6EKUHWmnEuDiqCigBaR5i6KqCKmisornBIPZzc88ATbaNATQJVU0zDjZYTNYAcdSHW3GlVGQJUm1S6yaniqBuvF14MUk6TzM+I3mxela/v5i9ndihQqGnctCCUAgjMRb/8rG/CtOpd60eOIy8ya2kiixcpKrq081WgjMc1c4N+7LwWKiugg5Qc4I0xTdRPBn2piFmkuXh+cyQObpkKpVl3im0L0XGhFeXoUeuEr2E2F1qw+LVoKsrCbQUSVBVly8VJuzVOkw2wROwkcu96+i5fI6qwwyUWMQ5ZqTQlBFSkoJoV33E3QilppFVF1t1wlIQONkSAoZVPKPnHPT2wnghsod7V9Fy+Rxn8MIcIUltxKwRx6pyJCgBVLoI5ZyHnrBLYVaSwWVMurSoLt1KONbUVL/xKi9Rz121vhughsLwHe9fRcvkdXMMMm0fi7oKigkhSUmrYogghdQQNEaM4TYSbQYeKrVq0pYUSo2akkuX8hPVDbBDYQ73r6Ll8jm7hVlalFTDxtXkWxZqUWCQnGUBs3VpGDhJg1qw8RfRJWClNo1VZTjKINc4pTNSG2CGwh3vX0XL5HI4UZI4zD6ia1UtYUq+nnFyopZFKZKVELeFadU71o8cMEERu0x3vX0XL5F2FsP4wtBDagQpRqspp8moeaSc8IVAqNpZtHNmA5k5ufLtji7y2+dX+hUdgSTZSCo5wMg5zkHt2RppxUYm6liKuIgr9DMZZbU5yBd6asnQMqvZthUzgwZXKKPo+aOjzuc9QhQ/NJRlvJyJF5PRmG03RbavlE2wwyWczWWkUovvKvSVl6NA2CNXp8A0SLRz30SOdX9hU80JnXVL5Vw9BJy86s/MKDnjAFLh1CNVLCN51CKmJUcqZhQKjVZtHMMiRzJ/uanbG0EaoJWaIFdKjckdOc7B+Ebv4Uo6IxfzqS1ZlSgBUkAaTGUNKUK8hOdarj0JOTnV1GHbAW5d2ZX5JOMIN7q+K2g899DsFpUWZgDcGzLkLc8s6LwpY4iTpQjID9I1O0ZIxzxEpZQyWptp4VLOZCdzO4J18pXZLTdpCi64CVuWVBQCUm+hplNBfcDFuRmCOKVjWEEEESDlN/Jr9VXsMVBg2fbxLXlG/km/PT6A2xb818mr1VeyPNsq2MWi4chOYeiIzYiG0kY8VjOFSdr39yZ4RmG3GXEJdaqptaRVxIvUkgX12wjmkt20kKaeSErFh55JoVEG1VdcwsnOAbs4MdxY0DqEGLGgdQjKqdvMw99L0dfgeJeTSkBCly6zbbUZguJKglARVABvNySkX0IVfnrzGDbKUht6XQUtpIAWkAPUxa1XZsUSOeGvFjQOoQYsaB1CLbPuR3yvR1+B2dkkchPxY0dC0vF1NoIBuTTLUJojLSg6I7paAlg3jGioOpXRLwRclwKNFg1BoIYsWNA6hBixoHUIjY9x3yvR1+B2lpQIUFKVLuJAIxSnUmla2TaUKKUkcWpFTaUcuXpIsJbICjLOEqQQ4XRVoJpxE141E0NmhFa30zsuLGgdQgxY0DqETse475Xo6/BJMB2WEFK3WSeKbYcSSeLSydiaUGyl1akuW+DWta7afziE4saB1CDFjQOoRR0ru9ye+l6OvwTbfBrWtdtP5w3zTyW1l1lxsk/KtBxIxlLrSamgcAz5FAUOYiM4saB1CDFDQOoQVJLzHfS9HX4H3CTbE0hLrTyEqIF4UgFSR5pC8ihkBIuyGEXBcOIxrEwpSqUoQgBVk3oVRNyheAb6E5xlZnpayq2hIJ85FBxgM40KH45DmIX4LwmWjbavSeUjkhVLqfRWMleg7L7Liv4sLHYepLanTVnk3488hxk9zqXU2g+8LyFJUhsKSoZUkWco/IioIjvwR+sO9lvwxlrdSVCoYPeC45wRZuMb8JFag96PDHdYLGPNQdv8ARpc+z1k9noc+CP1h3st+GDgj9Yd7LfhjpwkVqD3o8MHCRWoPejwxPAY30PkNvs/+vQ58EfrDvZb8MHBH6w72W/DHThIrUHvR4YOEitQe9HhhwGN9D5Db7P8A69DnwR+sO9lvwwcEfrDvZb8MdOEitQe9Hhg4SK1B70eGHAY30PkNvs/+vQ58EfrDvZb8MHBH6w72W/DHThIrUHvR4YOEitQe9HhhwGN9D5Db7P8A69DnwR+sO9lvwwcEfrDvZb8MdOEitQe9Hhg4SK1B70eGHAY30PkNvs/+vQbcI7nQ2pqrrigVqBBCU/4ajlSkHNHfiNJ81KR0D9zHLCuGVuKaAaCKLVepdofJLGQAQks1NVEqOk5uYZB0R3p4Ot4VFY7KvQhH/Da3t4HV2cUrk1SPSPKPMDyem/YI5JQB05SbydpJvMbRqtYAvP8A5oAznZHo06UKayMk6sqjzNo1Ll9ACVeiMvPsG0xumXUq9XET/nNcgp5tdF55omu5z4OnHAC4DLt5aUq6voVWxzqqdgjjUxK8IZ/9HenhW855ERk8ELeWEWVOLORlq+7So5xtNE6YsXAPwbAAKmyDddLtmiRsUsUKuYUHrRLsE4FZlUWGUBIznKpR0qUb1HnMLoytOTvJ3ZujFRVoo5sMJQkJQlKUgUCUgJAGgAXCOkEESSEEEEAEEEEAcpr5NXqq9ked5TBb5bQQwqhQmhtteiP+ZHoib+TX6qvZFPYOwk0GWqutfJN+en0BtjLiZOKVjhWwtPEWU/Ij29MxqFdtr3kG9MxqFdtr3kSnfNnXNd4n84N82dc13ifzjHvZaGfunD+/Mi29MxqFdtr3kG9MxqFdtr3kSnfNnXNd4n84N82dc13ifzhvZaDunD+/Mi29MxqFdtr3kG9MxqFdtr3kSnfNnXNd4n84N82dc13ifzhvZaDunD+/Mi29MxqFdtr3kG9MxqFdtr3kSnfNnXNd4n84N82dc13ifzhvZaDunD+/Mi29MxqFdtr3kG9MxqFdtr3kSnfNnXNd4n84N82dc13ifzhvZaDunD+/Mi29MxqFdtr3kG9MxqFdtr3kSnfNnXNd4n84N82dc13ifzhvZaDunD+/Mi29MxqFdtr3kJnMBzKVW0MKv5abbXG2ijnLA68hzETLfNnXNd4n84N82da13ifzhvZaFl2XQWvMiEpJvrAcbZUQrKLbYrS4gguVSoXi+8UodisHnFDQg3EEZQRmMKcKOqS+h2WelwkrSX2i6kFwC6oqbIVZz3VoK1oIVYUDLnHQ6zbH/MSAsDMb7joPQbsnudm9qug1TqfQ+nwYsX2RGUL0fqXUbII0l1lxNpDbqhUiqU1FQaEVGgx1xLmpe7Bj6njsN9yPNHz3BYj7b5M1gjbEual7sGDEual7sGHHYb7keaHBYj7b5M1gjbEual7sGDEual7sGHHYb7keaHBYj7b5M1gjbEual7sGDEual7sGHHYb7keaHBYj7b5M1gjbEual7sGDEual7sGHHYb7keaHBYj7b5MSTfKb9ZX+2qNiY1nG12m/JODjKpbFgfJqzmHDBe59yYXYSgvLFCUJuQjQVE3DnUb8wjxcbi6e8bg7/g97A4Wpu0pK35EDSVOcgXemrJ0DKr2bYkG5zcc7Mm00ni55l3k7QgDlcyaDSaxOMBfBy23Rc0Q8rVj5JPODe5/Vd9ERMUppcI8qcp1Pq8ND2adKNPw8RjwBuOYlKKAxjtL3nLyK5QkZEDmvOcmH2CCCVjoEEEEAEEEEAEEEEAEEEEAcpv5Nfqq9hjz1JtjFIuHIRm+iI9Czfya/VV7DHn2SHkm/UR/pEe12R9U/9Hz/AG39MPy//DfFjQOqDFjQOqN6QUj37HzVzTFjQOqDFjQOqN6QUhYXNMWNA6oMWNA6o3pBSFhc0xY0DqgxY0DqjekFIWFzTFjQOqDFjQOqN6QUhYXNMWNA6oMWNA6o3pBSFhc0xY0DqgxY0DqjekFIWFzTFjQOqDFjQOqN6QUhYXMJfcaBLJSlRyhQqk02VFDoMaJ3RTB89vaC1eDoPHjpSE0zKE8ZI434KGg7dBjycb2bTrN1FH+Xn7/J7GA7SlS/xzf8fL2+DrwhmPTa7r/vg4QzHptd3/3w3YzNfX0acaoyimWFLWD1K5Zsj0Um/pVm6OuPBqUcPDxifTRnOXgzvwimK0CmyfRDVT/ruG0wrawlM0qtxkbA3Wg2krjrgjAzj6sXLNFRHKpclNc61m4Hnqo5gYsXc/8ABy0zRcwQ84KEJp5JB2JPLI0q0VATGN04S+mNkdlfzZD8CYLnJqig4y00f8Z1uyFC6thNsFznuTtzRLkbg1EVE3UaQ0k//aMbsMGsv4SweiYbbcbxc6opdSFJ4qGSCQq66GjBmFpOTnZh2RUj4k1JKcmxLcZgPJWks2KGzjVIxgITlomt8SqMNC12PPABfzo9ynxQcAF/Oj3KfFGFYYwmGvjGLkLNLfxK0vHWaVsY+1YxtM1ilbq54Xbnd14m5hSKJCFy7MzKqFQVtOCy4FAmgWhwUNMy0xO5p6C7G8/Bola0F6YcUlBJsoQlutUlNCoVIFCclDtiWyGD22EBDSEoQMiUinOTpJ0m8xETu7dcuZbaUp+ZeZk7ailBblwA/MOLv4gWFABIqeKM9QoRuhmpV9lE6ZRxp9wNIelQtBbdUDYStta1VSoiyFA3GlRfF4xUfAgl0EV43u7nPiZmVtyiEOTAl2CorspPxlbKn3jXitiyOKL6jKK3Oj+6ebl2gh9lhyYdfDMqppVhl4KbxmNNoqU0lCQu0L+RdW0IsCXxhSgBU3AZSYh7m6Gck1tqnDJusOOIbUuVC21MqcUEtqUlxagtu2QkkFJFoGhhy+ED/wBJnv8A2j/+0qAHpE2hRoFoJ0BQJjrEC3IzGCMaz8Wl20TFg0cEm4yR5M4w41TQSOLaz312wtksNYQnW/jEomUbYVUsImUuKceQCQFlSFAMhVKjirNCCdEATCCIRgTd0++GMYwhpTmEH5VbZJUWw0y6vlA0KrTdCch0Q9boMMqaflmQlJTMfGAomtRi5dTgpmyil8APQdBpeL8l+XPdpjeKiwYJv/8AhYkytn4t5LGBy1X4kMdasmlKVs0z0rFuQBmCCCAOcyklCgMpSQOqKflNyRS2gKwc5aCEhXkkG8JAN9rTFyRiKThtefIFRcFfs5zukeKDgr9nOd0jxRbsEc9wtXzGWhUXBX7Oc7pHig4K/ZzndI8UW7BDcLV8xloVFwV+znO6R4oOCv2c53SPFFuwQ3C1fMZaFRcFfs5zukeKDgr9nOd0jxRbsENwtXzGWhUXBX7Oc7pHig4K/ZzndI8UW7BDcLV8xloVFwV+znO6R4oOCv2c53SPFFuwQ3C1fMZaFRcFfs5zukeKDgr9nOd0jxRbsENwtXzGWhUXBX7Oc7pHig4K/ZzndI8UW7BDcLV8xloVFwV+znO6R4oOCv2c53SPFFuwQ3C1fMZaFMzW5R0C0xJPoVnSltKQsaDxrjoPQbskgwB8Gq10XNkoTlxDZ4x9dwcnmR2s0WNGYvGmog4SUi2wgIaQlCBkSgBIGm4Z9sd4II6AYMK4LcXhGSeSmrbSJoOKqBZLiWgi4mpqUnJohoTuMXi52QpSTmELWw4mz5BbpOMasVBKQujibqUJTW4RNoIArQ4BOLxQwDJ/GaWfjBTL/Fa5MbX5Wz51ixXNXPDrup3LTCZeWVIBpMzLpU0LADKMW+3i3iEA0SErsOhNcrefPNoIAhOH9wicTJ4lhqYEkkoEs+E2Xm1oSlYqoFIcqhKwo3VBBpWscMF4AS7MtKbwRLSTbara3X2mC6pSeQlpLSlWKKoq2TmuET2AQBCJLBc3LYMabEu28UvvGYlVlCsaw4+8qiSo2LVFoVQmhoRcYZmtwTjja3EyjbaETYflsGTJStFjEYp9BoVIaLhJWkCoSpKdJi0IIAr2V3PJfeaDeBpaUQlYU89MtS61UTfYaQ0pVVE045IAF9CYle6+QXMYPmmWhacclnkITUCqlNqSkVNwvOeHeCAE0tL+RShQ/wAMJUP6aERE8DPzmDmEynxJyZxKcWw+y40hDjabm8ZjFhTSgmgVRKhdUVrSJrBAFcyG5qeblkurbQuaawm7NlpCwEuodC0LShSjRJsuqKbVOSK0rC2YE5Oz0q6ZNxhhgTFovuN4wqcl1ITRCFqokG6takqyACsTmAQBCcD7nH204HCkUMqytL/GSbBMriwLjxuNddWJtBBA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6" name="AutoShape 8" descr="data:image/jpeg;base64,/9j/4AAQSkZJRgABAQAAAQABAAD/2wCEAAkGBhQQEBUUEhMSFRUWFBYYFRISFxwUGRcYFhQYFhQXHBYYGyofGBsjGRUXHy8gJScqLiwsFR4xNTAqNSYrLCkBCQoKDgwOGA8PGjQlHSQpKSwpLSwqLy0pLCwvLCwsLCkpKSwsLCkpLCwsLCwsLCwsKSwsLCwsLCwsLCwsKSwsLP/AABEIAJkBSgMBIgACEQEDEQH/xAAcAAABBAMBAAAAAAAAAAAAAAAABAUGBwECAwj/xABSEAABAgMCBwsGDAQEBQUBAAABAgMABBESIQUTMUFRU2EGFRYiMnGBkZKT0iNCUnKx0wcUM1RiZGWUodHU4RcYgsFDorKzCGNz4vA1dIPC8SX/xAAaAQEAAwEBAQAAAAAAAAAAAAAAAQIEAwUG/8QAMhEAAgECAwUHBAICAwAAAAAAAAECAxEEIVESExSRoQUVMUFSYeEyU3HwImIjgUKxwf/aAAwDAQACEQMRAD8AvGCCCACCCCACCCCACCCCACCCCACCCCACCCCACCCCACCCCACNHXQlJUohIAqVE0AAykk5BDZPboUoJQ0Ma4LiAaJQdC13hJ+iAVbIZngp02nlWyDUIpRtJGQhGc/SVU6KZI4VK8af5JSuOE3uiUu6XAprnAbP9KKhS+clI0Ewj3ym9dL/AHdX6iMQRgliajeTsX2UZ3ym9dL/AHdX6iDfKb10v93V+ojEEV4ipqLIzvlN66X+7q/UQb5Teul/u6v1EYghxFTUWRnfKb10v93V+og3ym9dL/d1fqIxBDiKmosjO+U3rpf7ur9RBvlN66X+7q/URH8KbvJKXNlT6VLrQNM1eWTmFEVoeciF2CsIOv8AGUwplunFDyhjVaCW01CBzqrsEW31ZK7Yshy3ym9dL/d1fqIN8pvXS/3dX6iMQRXiKmosjO+U3rpf7ur9RBvlN66X+7q/URiCHEVNRZGd8pvXS/3dX6iDfKb10v8Ad1fqIxBDiKmosjO+U3rpf7ur9RBvlN66X+7q/URiCHEVNRZGd8pvXS/3dX6iMLwrNJBJflwAKkmXUABnJJmLhDRhXdM2ySlPlHB5iTck/TXkTzXnZEUwhhFyYNXVVAvDabkD+nzjtVU6KR1hOtLzIsiRTXwiTCVpDS2HU4xAUssKQCFLCTYOOJJvy0pzxZcUQpVCiutay6caiL3jdSbazKszBBBHUgIIIIAIIIIAIIIIAIIIIAIIIj2G92bUuhRSpCrNynFqsNIOhTl9VfRSFK2DLEOSWbA+vzCW0lS1JSkCpUohIA0km4Q0ndczmTMEaRLukHaDYvERXAeG0YSSZi0t1KXFJQpabCKpAqptqpoKqItKqq43jJDxGKpi7O0VzLqI48LmfQmfu7vgg4XM+hM/d3fBDW+8lCSpZCQM5uH/AO7IS23HeSC0j01Djn1UG5HOq/6Mc+Lnohsj0vdqwFBNmYtqrZRiHATTnSABtJA2wkm511+5ZxaNU2q8+u4L/wClNBtUITy8olutkXm9SjepR0qUb1dMdopPFTkrLIlRMNthIASAAMgAoBzAZIzBBGUkIIIIAIIIi/wk7oVyOD1uNKsuqUhDaqA0KjUmhu5CVRaMXJpIEleeShJUtSUpGVSiEgdJuERPDHwrSEtUB0vKHmsC3/nNE/iYoPCWGXplVp91x06XFFVOYHJ0QjjfHBr/AJMptFoYY+HR5VRLMNtj03TjFdQokfjEGwxuum5v5eYdWPQrZR2E0T+ENEEao0oQ8ERcke5ndqvB97LEqV65xClr5gbdEjmA21iQfxwntXK9hfvIryCDpQk7tC5Yf8cJ7VyvYX7yD+OE9q5XsL95FeQRXcU9Bdlh/wAcJ7VyvYX7yD+OE9q5XsL95EHwZgl2acDbDa3FnzUCvSTkA2m6LZ3JfAqhFHJ5QWrLiGzxB6yxermFBtMc6kaNPxRKuzhub+EDC+EF0Yl5YpBop1SFpQnnVby7BU7ItLB6HQ2MctC3POLaShPMAVE9JPVAA1LNU8m00gXAUQlI0AZBEcwnuuUqqWBZGtWLz6qDk51dmML/AMj/AIqyLeA/4Rws3LiriqE8lAvUrmT/AHyDOREUwnuidfqBVpHopPGUPpLGTmT1mGw3kqJJUcqlGpPOTeYSTeEkN3G9XoJy9OZI547QopfkXFSUgCguGgXQ3TWGUi5uiz6Xmjp87o6xDdNTi3eUaJ9BOTpOVXs2RxF5AAJJyJAqT0RpUNSBRLuFb7RWSo45qlcg8qnIMgj0tHnSRwSoLbUs0o60QhN/+KjKr+w6zHouO0GvIqzMEYUqgqbgM5isN2/w7SsnablKTTwutA+RQdqxyzsTdtEXILHwhhJqXbU484httI4y1kJA6T7IqXdB/wARrLTtmUl1PoGV1a8SCfopsk02mh2RTW6fdlNYSctzTql0PFQOKhHqoFw58pzkwyQBdv8AMwv5gnvz7qD+ZhfzBPfn3UUlBAF2/wAzC/mCe/PuoP5mF/ME9+fdRSUEAXb/ADML+YJ78+6g/mYX8wT3591FJQQBbGFv+IB6YtD4slKKXNh02Saf4hCQpYr5oKQchrFd4c3SPzqwp9wqA5DY4qEDQhAuSI64H3HTk3TES7iknzyLKO2qifxiZYL+BtYWBMPJtXEy8uMYqn0lqohsHSa7KxxlOnF3bzJsyz9w2C/i2DpZulDigpQ+k55RX4qp0Q4meK7mQFf81XyY5iL3DXMm7SoRgSJc+WIKczKPkxsVW9zpoPowtAjyJO7bOgmZkQFW1ErXmWrzfVSLkDmvOcmFMEEVAQQQQAQQQQAQQQQARVvwy42ZdlZNhCnFkLdKECpvOLQToAou83XxaUahoBRUALRABVS8gZATnAi9OexLaDKt3JfAqlFHJ9VtWX4u2eKPXWL1cyaDaYl/8NsHfNGutfiiSwRaVacndsiyI1/DbB3zRrrX4oP4bYO+aNda/FElgiu8nq+ZNiNfw2wd80a61+KD+G2DvmjXWvxRJYIbyer5ixGv4bYO+aNda/FB/DbB3zRrrX4oksN2FMPNS9yiVLpc0i9WwnMkbTTZWJU5vJNg6YJwGxKIKJdpDSSakIGU7Sb1dJhuwnusQiqWQHV5LVfJpO1Q5R2J6SIYMJ4ZdmLlmyjVINx9ZWVfNcNkICQBfQADmAH9hHaNHzkRc7Tc0t5Vp1RWRkzJT6qciefLpJhNMTKWxVRAH4nYBlJ5obprDWZoV+mrJ0DKrnuHPDYokmqiVK0m882wbBGqMCBbNYWUu5FUJ0+cf7J6KnaIQXAaNv76Y7S0qp3kC70zcnr87o/CHiTwWlu/lK9I5uYeb7dsdLqJI3SuC1uXmqE6SOMeZJyc56oeJaTS2KJFNJyk85zxs8+lAqogD27AMpOwQ3vTql3JqhOnzz/ZP4nmimcjnOpGHiLnJlIWhNeMXGuKLz8qi86Bzxfcec5RADjdNa10nGovJznbHoyO8I2Rzp1N5djBuq3Gt4STYeemUt0vaZcDaFbVAJqrmJpsiJ/y+YM+s96PBFmQRc6FZ/y+YM+s96PBB/L5gz6z3o8EWZBAFZ/y+YM+s96PBGFf8P2DACSZkAXkl0CgznkROZ/D6GyUIBccGVCTcn115Ec16qZAYZZkreNXlBQyhpNzY/pPLO1XOAmOFSvGn4+JKVysd0+4TAsoioXMX8lanK2s3k2wm09fnFE/SzRDh8HcxOLHxOTfZZpc5OLCSr6RFB1JB5zF7S+CWm1lxLacYrlOkWlnncVVX4wrjG8XLyLbJVGB/gJSKGamCdKGBQdtfhicYH3ByUpQtS7doee4MYrnqutOikP8EcJVpy8WTZCLDMu6tkhhzFruoaVqAeMip5NRdaGSI/KTj6U0Q42mhNU4gAhXnWuPW1pJy5amtYlsNmFcFW/KN0DgFCDcHAMiScxGZWbJkiifkSNm+Ezrm+5Hjg3wmdc33I8cNzmHGUkpW4lCgaKQuoUk5wRmMa8IJfXI6/2i+zLToBz3wmdc33I8cG+Ezrm+5Hjhs4QS+uR1/tBwgl9cjr/aGzLToBz3wmdc33I8cG+Ezrm+5Hjhs4QS+uR1/tBwgl9cjr/aGzLToBz3wmdc33I8cG+Ezrm+5Hjhs4QS+uR1/tBwgl9cjr/aGzLToBz3wmdc33I8cG+Ezrm+5Hjhs4QS+uR1/tBwgl9cjr/aGzLToBz3wmdc33I8cG+Ezrm+5Hjhs4QS+uR1/tBwgl9cjr/aGzLToBz3wmdc33I8cG+Ezrm+5Hjhs4QS+uR1/tBwgl9cjr/aGzLToBz3wmdc33I8cG+Ezrm+5Hjhs4QS+uR1/tBwgl9cjr/aGzLToBz3wmdc33I8cG+Ezrm+5Hjhs4QS+uR1/tBwgl9cjr/aGzLToDphXDUyiwnHJotSkkobCFCiFKuVaNMmiuikNKU06TUnKSTlJJvJ2mNcO4cZJasuBVFqNEVJ+SWPbDFNYSW5dyE+ik3nnUPYOsxrpQdvAgcpzCyUVCeOrQDcPWVm5rzshnmJhTh45roSLkjoznaa9EcrhQdAAH4ADLzCHCVwOpV66oHojlHnORP4nmjRZRAiQkqNlIKlaB7STcBtMOkrgQZXSFfQHJ6c6vwGyHBiXSgUSABs9pOc7THCYwglJKU8ZQzDIPWVm5suyKOTfgVckldiq4DMABzAAewQgewnW5sV+mrk9Ayq/AbTCZ0lfLNdCRckdGc7T+EZiyhqYqmJ8oGtm+pJUr0lZeYZgNgpGVKAFSaDSYG0lZogV0qNyR05zsH4Qul8HhJBVxlDOcg9VObny7Ys5JHOFGdR3YmlGVKW2qlE41o1VlPlUZE5uc9Rj0TFBrmkhaE5VY1qoF9PKovOj2xfkXhdq7NkIRgrRMwQQRcuauLsgk5AK9UV8/u8VMAENTTbRAIS2EW1A0IKnMbVNR5qb/pZon038mv1VewxU2DfkGv+k3/oEZcTNxSt5lood2t0SEgBMvMADIAlsD/djbhOnUTPZb97DfBHm5Fxw4Tp1Ez2W/ewcJ06iZ7LfvYb4IZAcOE6dRM9lv3sHCdOomey372G+CGQHDhOnUTPZb97BwnTqJnst+9hvghkBFukWiZFttiYS8BQEhsBYHmq8r1Kzc0RgKN+UEGhBuIIygjMYmkN2E8DodUF2aqFxFpSAsaCUkXjMTkyZDGilW2cn4AjtYKw4YSwU2Jdbku1aWkVxa1u32Tx0EBdQqlemmWOmCcFsvNBSmihYJDjeNcJQoZUmqhfShyZxSovPffxtexNxrrBWJDwcY9A94544ODjHoHvHPHEcTHQXI9WCsO8/gdhqwcWohTgSaKdUaFCzcEqrlSPxhE0wyoLsy7i7BWVDGONkJC1JSKLXUrNhV12TNURKrp+QuJawVhXi5cJtqYcDdVC3jVk1S2XOSF1pQEV05s8Ym2GWjRcu4khNumNUu0miyUghwUVVPNeMtaid8tBcS1grC/4kzaxfxdeMNCEY9VLJBNort3UskEUN9MuWNhg9gtpcxSkAO2HErcXVICy2TUOUuXZPNWI360FxurBWOsq20oIqySs1qhLjgvWQWRUr4vk6qJPoGmiOnxZoupRiSjj2FhTq1ao1SQvIUu5+oRO+WhFxNWCsdJ2XbbccAbuSVJTUvAVDCXR5TGWSSSRZy0vzXqVsy6QFFhyws0aUHVErJ5Is2+LayivTSG+WguIqwVhc/JNIW2lbCklZUkJxq1WlUSU2VBdKXmtRdZPS58HGPQPeOeOIeIivIm5D8Kq+Tr6Ssv/AE1RrKyK3b08VPpqGXmGVXPcNsSDC2BGUKZKUeerlKUsXNLIuUojKIy44EglRAAykmg64squ0roq2J5TB6GrwKqzrVef2GwUjpMTSWxxjeciReTzCEb2EVKubFkemoX/ANKT7VdRhOlulTeScqjeTzmLKDfiZamIjHJZs6PTK3PoJ9FJ4x51DJzDrMc0pAFAABoEC1gZf/Nm07I7MySl3qqhP+Y/2T7eaOmUTJapWf7Y42r6AEq9EZefYNphUzg2t7hr9AZOk5VfgOeFbbSW03USBeSfaScvOYTOzxVcgUHpqHsTn5z1GKxU6jtFGlU6dJXkKXX0tgVoMwAymmYJEInZhS9KE6AeMecjk9F+2NEooa3knKo3k9OjZkjaN9LCRjnLN9DPVxTllHIzLoAW2AKeVa/3Ux6Hjzw2sBxsZy61Qf8Ayoj0PDEeKOuF+l/kzBBBGc1nKa+TV6qvZHneTdXi0eVf5CMjq/RG2PRE18mr1VeyKFkdzzpabIcZvbQb0qzpG2ONWUVbaLxE2NXrn+9X4oMavXP96vxQtewE4hKlKcZCUgkmys0AFTkOiNWsCuKTaxjQFacdtxBrzKIMcdun+ovkJMavXP8Aer8UGNXrn+9X4oX8Hna0xjFdFlVeflRoxgNxaQpLrBSoVBCV3g9MN5S/UMhHjV65/vV+KDGr1z/er8ULlYAcGV1i4V5KsmmlqOBwaqxbxrRTaCQQ24okk2QAkGpvOiG3T/UMjhjV65/vV+KDGr1z/er8UKWcFKWKpeYIABrZWOVWmU7DdsjtwddqBjGKnILKqn/NDbp/qGQgxq9c/wB6vxQY1euf71fihazgJxaQpLrJBAINleQ5M8b8HHtYz2V+KG8pfqGQjk5xbS7YUtdaBSVrKrQGS9RuUMx6Ddk6TG6EKUHWmnEuDiqCigBaR5i6KqCKmisornBIPZzc88ATbaNATQJVU0zDjZYTNYAcdSHW3GlVGQJUm1S6yaniqBuvF14MUk6TzM+I3mxela/v5i9ndihQqGnctCCUAgjMRb/8rG/CtOpd60eOIy8ya2kiixcpKrq081WgjMc1c4N+7LwWKiugg5Qc4I0xTdRPBn2piFmkuXh+cyQObpkKpVl3im0L0XGhFeXoUeuEr2E2F1qw+LVoKsrCbQUSVBVly8VJuzVOkw2wROwkcu96+i5fI6qwwyUWMQ5ZqTQlBFSkoJoV33E3QilppFVF1t1wlIQONkSAoZVPKPnHPT2wnghsod7V9Fy+Rxn8MIcIUltxKwRx6pyJCgBVLoI5ZyHnrBLYVaSwWVMurSoLt1KONbUVL/xKi9Rz121vhughsLwHe9fRcvkdXMMMm0fi7oKigkhSUmrYogghdQQNEaM4TYSbQYeKrVq0pYUSo2akkuX8hPVDbBDYQ73r6Ll8jm7hVlalFTDxtXkWxZqUWCQnGUBs3VpGDhJg1qw8RfRJWClNo1VZTjKINc4pTNSG2CGwh3vX0XL5HI4UZI4zD6ia1UtYUq+nnFyopZFKZKVELeFadU71o8cMEERu0x3vX0XL5F2FsP4wtBDagQpRqspp8moeaSc8IVAqNpZtHNmA5k5ufLtji7y2+dX+hUdgSTZSCo5wMg5zkHt2RppxUYm6liKuIgr9DMZZbU5yBd6asnQMqvZthUzgwZXKKPo+aOjzuc9QhQ/NJRlvJyJF5PRmG03RbavlE2wwyWczWWkUovvKvSVl6NA2CNXp8A0SLRz30SOdX9hU80JnXVL5Vw9BJy86s/MKDnjAFLh1CNVLCN51CKmJUcqZhQKjVZtHMMiRzJ/uanbG0EaoJWaIFdKjckdOc7B+Ebv4Uo6IxfzqS1ZlSgBUkAaTGUNKUK8hOdarj0JOTnV1GHbAW5d2ZX5JOMIN7q+K2g899DsFpUWZgDcGzLkLc8s6LwpY4iTpQjID9I1O0ZIxzxEpZQyWptp4VLOZCdzO4J18pXZLTdpCi64CVuWVBQCUm+hplNBfcDFuRmCOKVjWEEEESDlN/Jr9VXsMVBg2fbxLXlG/km/PT6A2xb818mr1VeyPNsq2MWi4chOYeiIzYiG0kY8VjOFSdr39yZ4RmG3GXEJdaqptaRVxIvUkgX12wjmkt20kKaeSErFh55JoVEG1VdcwsnOAbs4MdxY0DqEGLGgdQjKqdvMw99L0dfgeJeTSkBCly6zbbUZguJKglARVABvNySkX0IVfnrzGDbKUht6XQUtpIAWkAPUxa1XZsUSOeGvFjQOoQYsaB1CLbPuR3yvR1+B2dkkchPxY0dC0vF1NoIBuTTLUJojLSg6I7paAlg3jGioOpXRLwRclwKNFg1BoIYsWNA6hBixoHUIjY9x3yvR1+B2lpQIUFKVLuJAIxSnUmla2TaUKKUkcWpFTaUcuXpIsJbICjLOEqQQ4XRVoJpxE141E0NmhFa30zsuLGgdQgxY0DqETse475Xo6/BJMB2WEFK3WSeKbYcSSeLSydiaUGyl1akuW+DWta7afziE4saB1CDFjQOoRR0ru9ye+l6OvwTbfBrWtdtP5w3zTyW1l1lxsk/KtBxIxlLrSamgcAz5FAUOYiM4saB1CDFDQOoQVJLzHfS9HX4H3CTbE0hLrTyEqIF4UgFSR5pC8ihkBIuyGEXBcOIxrEwpSqUoQgBVk3oVRNyheAb6E5xlZnpayq2hIJ85FBxgM40KH45DmIX4LwmWjbavSeUjkhVLqfRWMleg7L7Liv4sLHYepLanTVnk3488hxk9zqXU2g+8LyFJUhsKSoZUkWco/IioIjvwR+sO9lvwxlrdSVCoYPeC45wRZuMb8JFag96PDHdYLGPNQdv8ARpc+z1k9noc+CP1h3st+GDgj9Yd7LfhjpwkVqD3o8MHCRWoPejwxPAY30PkNvs/+vQ58EfrDvZb8MHBH6w72W/DHThIrUHvR4YOEitQe9HhhwGN9D5Db7P8A69DnwR+sO9lvwwcEfrDvZb8MdOEitQe9Hhg4SK1B70eGHAY30PkNvs/+vQ58EfrDvZb8MHBH6w72W/DHThIrUHvR4YOEitQe9HhhwGN9D5Db7P8A69DnwR+sO9lvwwcEfrDvZb8MdOEitQe9Hhg4SK1B70eGHAY30PkNvs/+vQbcI7nQ2pqrrigVqBBCU/4ajlSkHNHfiNJ81KR0D9zHLCuGVuKaAaCKLVepdofJLGQAQks1NVEqOk5uYZB0R3p4Ot4VFY7KvQhH/Da3t4HV2cUrk1SPSPKPMDyem/YI5JQB05SbydpJvMbRqtYAvP8A5oAznZHo06UKayMk6sqjzNo1Ll9ACVeiMvPsG0xumXUq9XET/nNcgp5tdF55omu5z4OnHAC4DLt5aUq6voVWxzqqdgjjUxK8IZ/9HenhW855ERk8ELeWEWVOLORlq+7So5xtNE6YsXAPwbAAKmyDddLtmiRsUsUKuYUHrRLsE4FZlUWGUBIznKpR0qUb1HnMLoytOTvJ3ZujFRVoo5sMJQkJQlKUgUCUgJAGgAXCOkEESSEEEEAEEEEAcpr5NXqq9ked5TBb5bQQwqhQmhtteiP+ZHoib+TX6qvZFPYOwk0GWqutfJN+en0BtjLiZOKVjhWwtPEWU/Ij29MxqFdtr3kG9MxqFdtr3kSnfNnXNd4n84N82dc13ifzjHvZaGfunD+/Mi29MxqFdtr3kG9MxqFdtr3kSnfNnXNd4n84N82dc13ifzhvZaDunD+/Mi29MxqFdtr3kG9MxqFdtr3kSnfNnXNd4n84N82dc13ifzhvZaDunD+/Mi29MxqFdtr3kG9MxqFdtr3kSnfNnXNd4n84N82dc13ifzhvZaDunD+/Mi29MxqFdtr3kG9MxqFdtr3kSnfNnXNd4n84N82dc13ifzhvZaDunD+/Mi29MxqFdtr3kG9MxqFdtr3kSnfNnXNd4n84N82dc13ifzhvZaDunD+/Mi29MxqFdtr3kJnMBzKVW0MKv5abbXG2ijnLA68hzETLfNnXNd4n84N82da13ifzhvZaFl2XQWvMiEpJvrAcbZUQrKLbYrS4gguVSoXi+8UodisHnFDQg3EEZQRmMKcKOqS+h2WelwkrSX2i6kFwC6oqbIVZz3VoK1oIVYUDLnHQ6zbH/MSAsDMb7joPQbsnudm9qug1TqfQ+nwYsX2RGUL0fqXUbII0l1lxNpDbqhUiqU1FQaEVGgx1xLmpe7Bj6njsN9yPNHz3BYj7b5M1gjbEual7sGDEual7sGHHYb7keaHBYj7b5M1gjbEual7sGDEual7sGHHYb7keaHBYj7b5M1gjbEual7sGDEual7sGHHYb7keaHBYj7b5M1gjbEual7sGDEual7sGHHYb7keaHBYj7b5MSTfKb9ZX+2qNiY1nG12m/JODjKpbFgfJqzmHDBe59yYXYSgvLFCUJuQjQVE3DnUb8wjxcbi6e8bg7/g97A4Wpu0pK35EDSVOcgXemrJ0DKr2bYkG5zcc7Mm00ni55l3k7QgDlcyaDSaxOMBfBy23Rc0Q8rVj5JPODe5/Vd9ERMUppcI8qcp1Pq8ND2adKNPw8RjwBuOYlKKAxjtL3nLyK5QkZEDmvOcmH2CCCVjoEEEEAEEEEAEEEEAEEEEAcpv5Nfqq9hjz1JtjFIuHIRm+iI9Czfya/VV7DHn2SHkm/UR/pEe12R9U/9Hz/AG39MPy//DfFjQOqDFjQOqN6QUj37HzVzTFjQOqDFjQOqN6QUhYXNMWNA6oMWNA6o3pBSFhc0xY0DqgxY0DqjekFIWFzTFjQOqDFjQOqN6QUhYXNMWNA6oMWNA6o3pBSFhc0xY0DqgxY0DqjekFIWFzTFjQOqDFjQOqN6QUhYXMJfcaBLJSlRyhQqk02VFDoMaJ3RTB89vaC1eDoPHjpSE0zKE8ZI434KGg7dBjycb2bTrN1FH+Xn7/J7GA7SlS/xzf8fL2+DrwhmPTa7r/vg4QzHptd3/3w3YzNfX0acaoyimWFLWD1K5Zsj0Um/pVm6OuPBqUcPDxifTRnOXgzvwimK0CmyfRDVT/ruG0wrawlM0qtxkbA3Wg2krjrgjAzj6sXLNFRHKpclNc61m4Hnqo5gYsXc/8ABy0zRcwQ84KEJp5JB2JPLI0q0VATGN04S+mNkdlfzZD8CYLnJqig4y00f8Z1uyFC6thNsFznuTtzRLkbg1EVE3UaQ0k//aMbsMGsv4SweiYbbcbxc6opdSFJ4qGSCQq66GjBmFpOTnZh2RUj4k1JKcmxLcZgPJWks2KGzjVIxgITlomt8SqMNC12PPABfzo9ynxQcAF/Oj3KfFGFYYwmGvjGLkLNLfxK0vHWaVsY+1YxtM1ilbq54Xbnd14m5hSKJCFy7MzKqFQVtOCy4FAmgWhwUNMy0xO5p6C7G8/Bola0F6YcUlBJsoQlutUlNCoVIFCclDtiWyGD22EBDSEoQMiUinOTpJ0m8xETu7dcuZbaUp+ZeZk7ailBblwA/MOLv4gWFABIqeKM9QoRuhmpV9lE6ZRxp9wNIelQtBbdUDYStta1VSoiyFA3GlRfF4xUfAgl0EV43u7nPiZmVtyiEOTAl2CorspPxlbKn3jXitiyOKL6jKK3Oj+6ebl2gh9lhyYdfDMqppVhl4KbxmNNoqU0lCQu0L+RdW0IsCXxhSgBU3AZSYh7m6Gck1tqnDJusOOIbUuVC21MqcUEtqUlxagtu2QkkFJFoGhhy+ED/wBJnv8A2j/+0qAHpE2hRoFoJ0BQJjrEC3IzGCMaz8Wl20TFg0cEm4yR5M4w41TQSOLaz312wtksNYQnW/jEomUbYVUsImUuKceQCQFlSFAMhVKjirNCCdEATCCIRgTd0++GMYwhpTmEH5VbZJUWw0y6vlA0KrTdCch0Q9boMMqaflmQlJTMfGAomtRi5dTgpmyil8APQdBpeL8l+XPdpjeKiwYJv/8AhYkytn4t5LGBy1X4kMdasmlKVs0z0rFuQBmCCCAOcyklCgMpSQOqKflNyRS2gKwc5aCEhXkkG8JAN9rTFyRiKThtefIFRcFfs5zukeKDgr9nOd0jxRbsEc9wtXzGWhUXBX7Oc7pHig4K/ZzndI8UW7BDcLV8xloVFwV+znO6R4oOCv2c53SPFFuwQ3C1fMZaFRcFfs5zukeKDgr9nOd0jxRbsENwtXzGWhUXBX7Oc7pHig4K/ZzndI8UW7BDcLV8xloVFwV+znO6R4oOCv2c53SPFFuwQ3C1fMZaFRcFfs5zukeKDgr9nOd0jxRbsENwtXzGWhUXBX7Oc7pHig4K/ZzndI8UW7BDcLV8xloVFwV+znO6R4oOCv2c53SPFFuwQ3C1fMZaFMzW5R0C0xJPoVnSltKQsaDxrjoPQbskgwB8Gq10XNkoTlxDZ4x9dwcnmR2s0WNGYvGmog4SUi2wgIaQlCBkSgBIGm4Z9sd4II6AYMK4LcXhGSeSmrbSJoOKqBZLiWgi4mpqUnJohoTuMXi52QpSTmELWw4mz5BbpOMasVBKQujibqUJTW4RNoIArQ4BOLxQwDJ/GaWfjBTL/Fa5MbX5Wz51ixXNXPDrup3LTCZeWVIBpMzLpU0LADKMW+3i3iEA0SErsOhNcrefPNoIAhOH9wicTJ4lhqYEkkoEs+E2Xm1oSlYqoFIcqhKwo3VBBpWscMF4AS7MtKbwRLSTbara3X2mC6pSeQlpLSlWKKoq2TmuET2AQBCJLBc3LYMabEu28UvvGYlVlCsaw4+8qiSo2LVFoVQmhoRcYZmtwTjja3EyjbaETYflsGTJStFjEYp9BoVIaLhJWkCoSpKdJi0IIAr2V3PJfeaDeBpaUQlYU89MtS61UTfYaQ0pVVE045IAF9CYle6+QXMYPmmWhacclnkITUCqlNqSkVNwvOeHeCAE0tL+RShQ/wAMJUP6aERE8DPzmDmEynxJyZxKcWw+y40hDjabm8ZjFhTSgmgVRKhdUVrSJrBAFcyG5qeblkurbQuaawm7NlpCwEuodC0LShSjRJsuqKbVOSK0rC2YE5Oz0q6ZNxhhgTFovuN4wqcl1ITRCFqokG6takqyACsTmAQBCcD7nH204HCkUMqytL/GSbBMriwLjxuNddWJtBBA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83" name="Picture 15" descr="http://www.iris.edu/gifs/animations/normal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00600"/>
            <a:ext cx="2686050" cy="2057400"/>
          </a:xfrm>
          <a:prstGeom prst="rect">
            <a:avLst/>
          </a:prstGeom>
          <a:noFill/>
        </p:spPr>
      </p:pic>
      <p:pic>
        <p:nvPicPr>
          <p:cNvPr id="7185" name="Picture 17" descr="http://www.iris.edu/gifs/animations/thrust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4724400"/>
            <a:ext cx="2819400" cy="2133600"/>
          </a:xfrm>
          <a:prstGeom prst="rect">
            <a:avLst/>
          </a:prstGeom>
          <a:noFill/>
        </p:spPr>
      </p:pic>
      <p:pic>
        <p:nvPicPr>
          <p:cNvPr id="7187" name="Picture 19" descr="http://www.iris.edu/gifs/animations/strike3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0" y="4800600"/>
            <a:ext cx="2667000" cy="2057400"/>
          </a:xfrm>
          <a:prstGeom prst="rect">
            <a:avLst/>
          </a:prstGeom>
          <a:noFill/>
        </p:spPr>
      </p:pic>
      <p:cxnSp>
        <p:nvCxnSpPr>
          <p:cNvPr id="21" name="Straight Connector 20"/>
          <p:cNvCxnSpPr/>
          <p:nvPr/>
        </p:nvCxnSpPr>
        <p:spPr>
          <a:xfrm>
            <a:off x="4495800" y="2209800"/>
            <a:ext cx="0" cy="5334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990600" y="2590800"/>
            <a:ext cx="7239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990600" y="2590800"/>
            <a:ext cx="0" cy="2286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229600" y="2590800"/>
            <a:ext cx="0" cy="2286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Seismology</a:t>
            </a:r>
            <a:endParaRPr lang="en-US" b="1" u="sng" dirty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The study of earthquakes</a:t>
            </a:r>
          </a:p>
          <a:p>
            <a:pPr lvl="1"/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Seismologist-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a scientist who studies earthquakes</a:t>
            </a:r>
          </a:p>
          <a:p>
            <a:pPr lvl="1"/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Seismograph-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used to record vibrations in earth and determine the strength of an earthquake</a:t>
            </a:r>
          </a:p>
          <a:p>
            <a:pPr lvl="1"/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Seismogram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- a tracing of earthquake motion</a:t>
            </a:r>
          </a:p>
          <a:p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Earthquake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-a sudden, violent shaking of the Earth caused by a shifting of the Earth’s crust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>
            <a:normAutofit fontScale="90000"/>
          </a:bodyPr>
          <a:lstStyle/>
          <a:p>
            <a:r>
              <a:rPr lang="en-US" sz="3600" b="1" u="sng" dirty="0" smtClean="0">
                <a:latin typeface="Arial Rounded MT Bold" pitchFamily="34" charset="0"/>
              </a:rPr>
              <a:t>Seismic Waves- </a:t>
            </a:r>
            <a:r>
              <a:rPr lang="en-US" sz="3600" dirty="0" smtClean="0">
                <a:latin typeface="Arial Rounded MT Bold" pitchFamily="34" charset="0"/>
              </a:rPr>
              <a:t>a wave of energy that travels through the earth (also called Body Waves)</a:t>
            </a:r>
            <a:endParaRPr lang="en-US" sz="3600" dirty="0">
              <a:latin typeface="Arial Rounded MT Bold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28600" y="1371600"/>
            <a:ext cx="4114800" cy="639762"/>
          </a:xfrm>
          <a:ln w="76200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P Waves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28600" y="1981200"/>
            <a:ext cx="4114800" cy="2895600"/>
          </a:xfrm>
          <a:ln w="57150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/>
              <a:t>Pressure/Primary Waves</a:t>
            </a:r>
          </a:p>
          <a:p>
            <a:r>
              <a:rPr lang="en-US" dirty="0" smtClean="0"/>
              <a:t>Fastest waves</a:t>
            </a:r>
          </a:p>
          <a:p>
            <a:r>
              <a:rPr lang="en-US" dirty="0" smtClean="0"/>
              <a:t>Travel through liquid, solid or gas</a:t>
            </a:r>
          </a:p>
          <a:p>
            <a:r>
              <a:rPr lang="en-US" dirty="0" smtClean="0"/>
              <a:t>Move rock back and forth which squeezes and stretches the rock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371600"/>
            <a:ext cx="4191000" cy="639762"/>
          </a:xfrm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 Waves</a:t>
            </a:r>
            <a:endParaRPr lang="en-US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1981200"/>
            <a:ext cx="4191001" cy="2895600"/>
          </a:xfrm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n-US" dirty="0" smtClean="0"/>
              <a:t>Shear/Secondary Waves</a:t>
            </a:r>
          </a:p>
          <a:p>
            <a:r>
              <a:rPr lang="en-US" dirty="0" smtClean="0"/>
              <a:t>Second fastest</a:t>
            </a:r>
          </a:p>
          <a:p>
            <a:r>
              <a:rPr lang="en-US" dirty="0" smtClean="0"/>
              <a:t>Travel through solids</a:t>
            </a:r>
          </a:p>
          <a:p>
            <a:r>
              <a:rPr lang="en-US" dirty="0" smtClean="0"/>
              <a:t>Shear  rock side to side as they travel through the rock</a:t>
            </a:r>
            <a:endParaRPr lang="en-US" dirty="0"/>
          </a:p>
        </p:txBody>
      </p:sp>
      <p:pic>
        <p:nvPicPr>
          <p:cNvPr id="17410" name="Picture 2" descr="http://www.scarborough.k12.me.us/Wentworth/Webquest/nature/images/p_wave_and_s_wave_diagra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76800"/>
            <a:ext cx="5562600" cy="19812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5257800" y="5029200"/>
            <a:ext cx="3657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www.classzone.com/books/earth_science/terc/content/visualizations/es1002/es1002page01.cfm</a:t>
            </a:r>
            <a:endParaRPr lang="en-US" sz="2400" dirty="0" smtClean="0"/>
          </a:p>
          <a:p>
            <a:pPr algn="ctr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3" grpId="0" build="p" animBg="1"/>
      <p:bldP spid="5" grpId="0" build="p" animBg="1"/>
      <p:bldP spid="6" grpId="0" build="p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1" u="sng" dirty="0" smtClean="0">
                <a:solidFill>
                  <a:srgbClr val="7030A0"/>
                </a:solidFill>
                <a:latin typeface="Arial Rounded MT Bold" pitchFamily="34" charset="0"/>
              </a:rPr>
              <a:t>Surface Waves</a:t>
            </a:r>
            <a:endParaRPr lang="en-US" sz="4800" b="1" u="sng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7030A0"/>
                </a:solidFill>
                <a:latin typeface="Arial Rounded MT Bold" pitchFamily="34" charset="0"/>
              </a:rPr>
              <a:t>Move along the earth’s surface</a:t>
            </a:r>
          </a:p>
          <a:p>
            <a:r>
              <a:rPr lang="en-US" sz="4400" dirty="0" smtClean="0">
                <a:solidFill>
                  <a:srgbClr val="7030A0"/>
                </a:solidFill>
                <a:latin typeface="Arial Rounded MT Bold" pitchFamily="34" charset="0"/>
              </a:rPr>
              <a:t>Travel more slowly and are more destructive</a:t>
            </a:r>
          </a:p>
          <a:p>
            <a:r>
              <a:rPr lang="en-US" sz="4400" dirty="0" smtClean="0">
                <a:solidFill>
                  <a:srgbClr val="7030A0"/>
                </a:solidFill>
                <a:latin typeface="Arial Rounded MT Bold" pitchFamily="34" charset="0"/>
              </a:rPr>
              <a:t>Move the ground much like ocean waves move water particles</a:t>
            </a:r>
          </a:p>
          <a:p>
            <a:endParaRPr lang="en-US" sz="4400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4525963"/>
          </a:xfrm>
        </p:spPr>
        <p:txBody>
          <a:bodyPr/>
          <a:lstStyle/>
          <a:p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latin typeface="Arial Rounded MT Bold" pitchFamily="34" charset="0"/>
              </a:rPr>
              <a:t>Epicenter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Arial Rounded MT Bold" pitchFamily="34" charset="0"/>
              </a:rPr>
              <a:t>- the point on the earth’s surface directly above an earthquakes starting point</a:t>
            </a:r>
          </a:p>
          <a:p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latin typeface="Arial Rounded MT Bold" pitchFamily="34" charset="0"/>
              </a:rPr>
              <a:t>Focus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Arial Rounded MT Bold" pitchFamily="34" charset="0"/>
              </a:rPr>
              <a:t>-the point inside the Earth where an earthquake begins</a:t>
            </a:r>
          </a:p>
          <a:p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latin typeface="Arial Rounded MT Bold" pitchFamily="34" charset="0"/>
              </a:rPr>
              <a:t>Richter Scale-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Arial Rounded MT Bold" pitchFamily="34" charset="0"/>
              </a:rPr>
              <a:t>used to measure the strength of earthquakes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20482" name="AutoShape 2" descr="data:image/jpeg;base64,/9j/4AAQSkZJRgABAQAAAQABAAD/2wCEAAkGBhQSERUUExQUFBUVGBgaFxQVGBoXGBoWGBoeGBoZGhkYHiYeGx0jGhoWHy8gJScpLCwsGB8xNTAqNSYrLCkBCQoKDgwOGg8PGiwkHyQsLzQsLC80Li01KiowLzQsKSwsLCw0NCopLCwsLCwsLywuLCwqLCwsLSwsLCksLCwpLP/AABEIAIMA7QMBIgACEQEDEQH/xAAcAAACAgMBAQAAAAAAAAAAAAAAAwQFAQIGBwj/xABDEAABAwIDAwkDBwwDAQEAAAABAgMRACEEEjFBUfAFBhMiMmFxgZEHobEjQlJis8HRFCQzcnN0gpKisuHxFTRDZFP/xAAZAQACAwEAAAAAAAAAAAAAAAAAAgEDBAX/xAAxEQACAQIEAwYFBAMAAAAAAAABAgADEQQSITEiQVETMmFxgbGRocHR8BQjM+EFQlL/2gAMAwEAAhEDEQA/APcaKKKIQoooohCiiq3H848MwVB3EMtqSJKVOJCgInszm07r0QllRXMve0fAhOZLqnLxDbbij7k1Gc9puGyyhvELOxPR5SbxqsgDzNRmEjMOs6+sE15xyn7UnoPQ4ZKBIhT68x7wW2tL2nP5VyXK/OPE4qUvOqWgx8klORswoqEpAJVFtSeyN1UPiKac5YqZtbie14HlVl6ehdbdiJ6NaVxOk5SYm9Y5U5Waw7ZceWG0AgZjvJgAAXJO4V8+4hiIUEZcpBCkpKVpI0IUIIIO0ERWXMRiHlpW4oukCEqdUpRToOrBOXsidJ276ha5ZcwUySq3tmE9hw3tPwCgSp1TUR+lbWiZ3EiK6DF8rMtJSpx1ttKuypa0pCrTYqIBte1eBKwyjZa9fmgZfjJNNLZyoSCSECEZypeUbkyeqLCwgWqoYuw1Ev8A019jPZOVefWDYQlankrC1FKQz8qSUiVWROgIn9YbxXLY32uqMhjCmIMLeXk62wltAUSnQ9pJ1BjU+bvNZSVEhG5cgT4wJPgc3nQnlIpEuIWRfrJAH9J89uzQVLVnbuWkGiqd658p3CPaxikqBWywtN8yRnbOhiFlSwLxqnZsqByp7UMW+rKgjCpOiW4Ws6G7ihGw2CRYnxrnmsYFiUJJ7ypIHoMxpKnD2VLk7UND4m8e6qe1q2sTGFNDqAfWWmG5x4tlWdrEPZjMh1xTqTr81zMBcnQDQXgV2nJHtaAATi2iDteZ6yNTGZB66T2RAzazbQeZvZBACVIWTa3XM7lT1vMnwrOHwjhMqITexUM6gN0CAPITahalRNSfjJakGNgJ64v2q4fpMqWn1oCgOlSlOWDqsJKukKQfqzawNq6vk3lRrENhxlxLiD85BBGkwdxgixuK+ec5mCkq70gpPv8AuPlTcC68ypTjKlsrO1K8qlTPaEFKok9qd+tWrimHfHwiNQPKfRdFeMYP2qY5Hb6J0EggrbKbbgppUecWq/Z9ri1CRhW+785N9mvQx61oFemeczMMm89IoriWfagjq58M+JjMUFtxKTtjrBSh/CCd2yrnkfnrhcSvo23CHDMNuJUhRCdSAoCRttuO41aGB2iBgdjL2iiipjQoooohCubxvtDwTZyh3pVWswC7EiZJRKQPPaK83xeAXinH1uPOLjEvhKHflG0hDi0JyoUYTCRFtg760XgXkCwbUBpkJRA/VUCP6qytiVBI6R3o1QOFbzr8T7WLDo8I4VE3DrjbcD+DpDMxsG29Jd9puIKSE4VpCtilPKcA8UpbSTafnCuFexCm+sptd9+nkRMnW3dQzywViUt5vBQPuAmrqNLEVU7QWsdtQPczn1sQabZToRvoZY8q4914H8peceB1RORu8WyIhJEgEBU1Bw+EHzUpSPqiPhG7jYlWNJVORZjQAX3+VMKHXBBAbT6kjdxFVrhalU5qjBV8T7Aan0lL4i2guTBnHuL7CBA3n/O6KyMe7oWwT3H/AHTQgNpCE/7mnMMxc61ZVxdLPlpUlyjre9vjKlotluzG/pK9zFGZWhY8LwPGnI5SaA227rmrCojqxNkgnfAn3+nlSdphF1amR5H7gxstY6BvlIiG+mWVrBCAITNuN9bO4Rr6J8ieN3rUpOHJ1J4v8fhTClCLkgDeSB7z5++h8fiGP7RKKNAATt95K0KY73EZTrwp/wDNKk95UY9AJPuoHJij2itR8x38XqxXyqgdmV/qC38xhO3fUc4txZgEI7k9dUeOg8gfGqa2JrOuWpUP585vw9BAbrSHmf7kc4RLcEwnvVb3qrdxmUggi+hOhjv/AN1unCwZyqJ+kqSfU39KUlhSTmTmbP1Uwme9JsbVgype5JnVLWFha/SYGBSRdKZ8AffANZbQNEFPgIj0BrTEPBR+VVmP0NB/Km585pTzIXGVuI+dGT0i49DRlU8zHXbUWMcrAgmSAo/Wvt2A0rEshMKGVBHzhlT5bAZ3XrZjDrAhbij3C39RvpG6pDWGSm4Tf6Rkn1N6NBs0bLeIb5S+kLxPV2+AN/j41LZXm2EfrWpLyUi+QqO4ffJjfrUdWGXFgE7kpUrz60wD5GgAGK3aDumT8SgJTKssd5Fz3DaaiLZKzIARuUQc58gRA8T5CoqHkoVKhB3qHWHrqO9M63FpqwSSoSCCk7RB8vxHwpjw8vWVCpyqn5WiGsQUEBTkSYChBTItBzDMNutu+pSuUbABRUpJBStsgKSoGykrHVBB41ndtrWB5cd0VhHJJ+aoo+r2k7+ydPIinU31XQzPVp0QcxYS0xPPPHPoCHH8giCGQG1HXVYg6KA6uXsg+MPD84sQy4FIffCk7FrW4hQkEhSVqIIMASIInUTSv+OUNo8gRttYz8d9aNjMcoClnTKgTrvMwPOjtaubi/qXJUoMLAX9DPQ+Rfaw2oJTim1NKgS4jrtza8DrpBM6ggR2jXZcmcrs4hGdhxDqbXQoGJEgEC6TBFjBrxfDc2lKguKyCZyIurzWbDb2Rt1rpeYWGS3isWECB0eGPjd+5JJmtlLEZmyGK9GylxK7k3tYj96xX266kOqkwOOPxqPgVQrEfvWK+3X+I9e+nsiTPF/9CuTiDeoVHMn3nWoDKgc8gPjaNQmBao2Owbax10JUd5AkW361KpOqvDj4xSu2UWWCKHJLbc5Xo5BAuhxaDustPoqT6GluYJ5GxDg3pORX8qiR/VV0BSnl7Bxuq3tmpr1mVsHSrttac30oCpclGtliB66bd/3VLbfSrsqCvAg/CrxpECkP4BpUlTbZ7ylM79YnWrKdWy3YTFV/xoLWRpTYpzZv763YZgd/w4ipieRm1GySkfVJSPcdfWtHORVj9G6f1XRmGzRQhQ881TTqo5zGVVf8dVpiwIMVUFTbYPVbTO/KCfKRTsSlwCFNn+AhYibbj7vSsYZ5vQKGbaDZU63Bg+6rcxY2UzC1JqXfBmAyo6k8ccbaXneejQyQogF5IUc5b6sGxUkEgd4rpaQ7iYsNakBaZzGIrEnScnig85ikIYWsDoWlJV0iikJmFKv+kkWuLzNqRicW5ldClLDZxSkrdgrLbVtNYBMjcIiuwGc91aLcSkwpyDuzX9AZ0pxVJ2WODacsVspxGHShyWSiyi4pEqDkScqZWdRBF+6o2JxGJ6F9QzLbLqkpUCc7eVwE6apKbd07q7UZz2EPK8so0+vG7dSOSVvPFWgyROadd0Aa+JpWrKDqs6NDDYmpTaomy2vc2395Tp5LH5YUZ3soZS4B0qu3mO86WFqpMO8TglqDiukCkBXyq1KguEaWyWtYmRXo3/FubXI17CAPPrZju4it08mj5y3j/HHwA4FV/qqY3liYLFciPjOV5vYdSkOJUpWdDihkXJyg3SM5uoEXnv8ACrP8kWNvp/mrPH4VptpbinHUpQConPNgJgBQIm4EVWc1kYjEYcOuLQnOTkBbk5JgE5VpHu2d9KRSfjGkranikbLMpQk2X8Lb9vrW3/HsphRATHzpCBrtiAfPdU5HN1RjpH1GNjaEtg7b9pW466z4U/D8itNGQgKP0l9dVu9UxoDaKQ1VpeIli4SvX0ZrSqBC/wBEla9xSk5f5jCd+3bUhnDv6EJRpdRzEW3Jsf5hoa6BK5rDiJHHH+qRqhtenLqeBpqbVLmV6OQkn9IpTn1T1U/ypj3zUw4UAQkBI3AAD002D0oaXFjTqTP2q6zYtIYduAWi2nNhqbzK/wC3i/2eG+L9QHUxcccfdU3mMqcVi/2eG+L/AB+GlW4Entsp5AyMYo7EuuxtKbDK62IH/wBWK+2V61YoEDj76rsAPlX/AN6xP2y+ODVlVRF6rnxPvLSbU0UdAflNHjasMprVy6gOP9fhTqrXicnpJbhQDrrMExSmhJnji+vhWX1bOOPxpiUwKDxvbkJI4Kd+Z9pmkuKkwOPTj4hjioFaso279Px+PrQ/EcgkU+EZz6TdKYrVxyK2UqKS0JM8ccd5lzbgWQgBu7be82ab2njjjSsv4dKxC0pUNygD8dKZWri4phamIpvUaV73I7QukKQfqLUBfumPdUDBcn53XQpbkIKIuPnJkzbfV2hubnjf6iKg8mD5fEeLX2fvoV3cm+1tPiJDUKKjQa841PIbW1Kl/rrUrv0mKlsYZCOwlKP1UhPwrdSopan91M9W25i06H/CxtV+AQ2H8SUKUVlTXSg6JIbhGW21NzrepWdXHHEVCwboLz4SmFpLfSK+kS2CknwHujvpRV3sDLexPUSzrBTSg6dvHGtRcby60026tSh8kJWkXIJEhPibW76FcMbSGpsus53nW5+U4lrAN6KheIUNjaesE24kp311TRyAJiABAAiwFgLeXGvM8yGwmXn1AYnGlTgSdeiToB3XnwjdXWqTNPVS1lTl8zziUql7l9b/AC6TINBE0jMU+HeeOBTwarR82h3jumXUbRBBSe7iaeDNYUmaU2qDB/1/ilH7bW5GOf3FvzHzmzyNvHEgVlpcit6T2TxxtobgbMILxrl5jaNUmakcxx+d4v8AZ4b4v8eEUipPMr/t4v8AZ4b4v+77orbhQO2B8DMeIJ7Fh5Sp5OHXxH71ivt18etTSaicni7/AO9Yr7ddSXTY1VV4WY+JltPiCjwEWyLnjdxxd1LYFq3WbGqKfCl5bV4nsIlN1ccbuIp9KYHHHF++mmikLLeTW71hyiXTJjjjWnAUlkXJ44iONXVFLmxhV0sg5RLxm3u49PWmpTFKaEmeONPSnVNPW7Qq6WTpMKVFJbRJk8ccd2XlSYpqRAqO+3gJP8aeJ9pmqjALh/EeLX9lWri4FVXJQl/EeLX9lOTclRvb6iQi2XM21/oZYpQTc00IFZrClgVARU1MVnZ9JmomEcdLrwWIbBb6I2uCiV+i99OOI3CoeFCkuvKKswUW4RJ6kIyxB0zHrd8jbUiqusnsXlNz25wvso6PDtrzrUlAeIASFL0Sie0vvFh46UruAzOM8ngylodNjXdZV2yCdu6+8bqs8dyukvO4td2cGFIaE2XiDZSvASEA32mudfdLGHS25nOIx7gcfCBLgZJshI3q3d5FbaYBFh+H+h85iclTf8t/ZnX82z0il4tQjpeo0D81hJt/Mq/p5dGkzScIJbTKC1YQ3IJSBYCRI0oHVPdx98+o76wsxRvD2m1VDrp3veOUmaU2qDFOpb6bcePHBEVF/wBhJpm/AdjGUp9O3jjWt21SK2IpiM6xFJptNW1SKw8mRWjRgxxxM04ilXjSxjt+29xNGVSOONKmcyv+3i/2eF+L9QGjBPHf8KncyR+eYz9nhfcXxWnAm7jyMz41bI1vCVuA1f8A3rFfbrpz5tTcbyJicKtzMwt1tx95aXMOOlIDrmcZmx1x2osFDqk1Ab5SbdALawod2onSQYI84pcYrLmJG5jYQhioHKTUC1aPG1bppeI444+FUPpTltPWoPObtC1DptxxrWwFLeqW0p+kF4qnrBkWrLptWWxYVpiKU8NOMvFV9ZsyLVuTWEi1Yd0NOOFJWeN/OLZF54443y6tGRatlG1RTFkvGqm7kRKzJ7uPTjfULkwfL4jxa/s91T2BqeNv4moHJn6fEeLX9lLSG7dR9RLKpsMg5fYyycXFLQ3NzWNVcbuPfT6gDtDc7RSezFhuZhIiqZbMqxgw64fUGwrP2Uq6KERA+hfberZb0Wqh5V5eRhk4l0ISFp6ME7VuKR8mD4D3A1arrfKPzWVmm2XMZSDApdxLOAbEsYQBb6vpuawe8qJ1Pzlbqv8ABcjIZdXiXshdWbuKgJbT2UoQVWAAgTqfOteZPI5Yw+Zd3niXHSdcyrhPkDfvJp/PDALewbrbacy1ZIAiTC0qOttATVzWZgFNhzPXrKVJVTmF/Dp0lirlJoIDhdbCCYCytOUmYjNMagjyrZ5acuYqSEgTmJGWN86R31yOK5EcbfQtbP5Y0llSAhCWk5FqOvR2SJuJA79arsFzXxDQZL7JxDKekUcKhQ+TUoyLEhKwI0nVR837JGXvRRVdW2nfJxSAlRK0QjtHMISCJEmbedM6ZMgZkyoSBIkjaRvHeK4fH8lP/naG8OopxgaKDKEhuBCkrEyMvdNWWB5Fdb5QzpSS10SUuLcCTdKISGVdoCYkQBrrSikoXeBqsW1E6NkwSONO7i/o6kq7XHE06stLQEdJrrakN1ES5ZU7/wAOPQ06lPjTji/G5iTIoTRmEH1RTFKEK42/5IqfzJP53i/2eF+L1V2LUBBOnfp38ePlN5hYhLmJxakqCwW8N1kkKEhT83FpnWr8ELVz6yrGa4cHynp1VvKfNzD4i7rSFK+nELFiAQsQoQCYvVlRXcIB0M4gJGonC8oez11JJwuI6toZxIK0jfldTCwIixzXnfahxmCxTQl/DrbCdVtnpm4jMTmQMyUgC5UkCwg16xRWarhKdQW28ppo4p6bX3855Ng8Wh1IU2pK070kEf02rOI0ruuVOY+DxCitbKUuH/1aJac1Jutsgm5Ou+udx/MDEN3Zf6cCOo+Eocjb8q2ADfYUee/HWwb5OHWa6GLTOC2kq06Up/Z8eO4mtMU8vD2xTLrGnyik5mZMiOlRKBcHtEWihT6VAKSQoHakgg+BHExWKsrKlmFpsoENU4TeSRWj2nmK3FaPC3HHG+Kl+4Yid8ecGtBWXNKw1pWXBY1A/j9JJ/k9ZqzpxO/76r+Tz8vifFr7PedKsGDaq/k0fL4jxa7v/P1qKfd9PqI76MfP7ycxt43f440cTxpSWjeOONNn4B1FLuWkVu/eRVnqqPWJi2UCdt722D8Ng4RzFqxOISrE5i22pJSlIsYEklO0zNdTzo5T/JmFqF1L6jadqlqsIjcL+XhEbm5yCGWUhyVuwCpRN0quogEGYFh35Tvopns0udPzX7ToUalHiV1zXGnhpax9dfSWA5VJPybTqydhSUDfdS4trpPntZhMC4pYdfUMyZyNoJyImxM/PURafSprTZ1NMJp6TZU0FpzKozPveJa1PHfTqSyLnj4+dYxWPbb7a0InQKUAT4A3PlSUdRHr6NMq7XHdTqi4RD75BYwz7iSAQtSCy2QrQhboTmEfRCrb/nXWH5lY1wddxjDyD2Ul9YVNrqyIII7j94voYeo19Lecpr16a21vpylQ8b8cceq3OVmkqyZwVmB0aAXHJOgyNgqv4V2mF9nOGEF1T2IMz8q4cukRkbyoi51B18KvuTuR2cOnKy020mAIbSE2GkwL6nXfWqngSCSx36TNUxoKgKNus81Z5Mxj8dFhHEpIPXxBDCdYugy539kSB63OF9n2IVHTYoNiTKcO2MxGz5R3NBncjZs1rvaK1JhaSm9tZmfFVGGW+k5rCezzBIIK2unWIOfEKLpzAC+VXUTcTCUgTsFdCxh0oSEoSEpGiUgADwAsKZRWgC20zk33hRRRUyIUUUUQhRRRRCFczyn7PMG6rOlBYc+nhz0c6dpIGRVhHWSbE766aioIDCxkqxU3BnnuI5k4tr9G41iU7ljoXACTtSChUJjYmTOlUWJ5Q6PqvocwyjPVeTkBiJyruhYEgSknWvX6W/h0rSUrSFJOqVAEHxBsazVMJTYWGk0JiXU3Os8qwy5FOrqeU/Z1h1hRZK8KsiymVEJmSbtnqESbwAYtIrn8VzUx7OiWsWne2ehdj9RZyEmZspIASdZArH+idFsDeazjEdr2tK9swYqFyZ+nxHi1/Z7qdiMYAvIsLac//N1Cm1kSUykKsoSLFMjvqPySuXsQe9r+ysCAozI3T6idB7PTFQc/sZYup2it21yKhq5ZaKsiFdKsyA2ykvLkDMRlbBgwCbxpU1vmzjnZCGOhBgBby0pIChdQSjOqR9ExM98i0UKua6LoZSa1MrZ2sRONaJx/KWbXD4IwNy3j8YI9EjfXYOuJQCpRSkDUqIA99qm82fY+cOyG3MY5HaP5OhLRKz2iXF51KGy2XQV1WA5i4JklQYStRnrukvKgxIBdKiBYWHfvNdA4QsddhtOeMSFGk4BnlIOGGG3sQQQD0DalpBOmZww2kd5VG3SrNvmpj3h2GcMIEF1ZcXfUFDQiw+vt8x6UExWauGEpjfWVHFVL3Gk4zBezJvLD+IfekEFKSGEayCA0AuQLXWdvcBfcl81sLhjmZYbbUdVhPXNous9bQnbtNWtFaFRUFlFpSzs5uxvCiiimiQoooohCiiiiEKKKKIQoooohCiiiiEKKKKIQoooohCiiiiEKKKKISLyhya0+nI62hxJnqrSFC4g66WJvXO4b2dYDpXCcOlUkHKtS1onuQpRSPIUUVFhJvOmwuEQ2IQhKBMwkBInfAtTqKKmRCiiiiEKKKKIQoooohCiiiiEKKKKIQoooohCiiiiE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SERUUExQUFBUVGBgaFxQVGBoXGBoWGBoeGBoZGhkYHiYeGx0jGhoWHy8gJScpLCwsGB8xNTAqNSYrLCkBCQoKDgwOGg8PGiwkHyQsLzQsLC80Li01KiowLzQsKSwsLCw0NCopLCwsLCwsLywuLCwqLCwsLSwsLCksLCwpLP/AABEIAIMA7QMBIgACEQEDEQH/xAAcAAACAgMBAQAAAAAAAAAAAAAAAwQFAQIGBwj/xABDEAABAwIDAwkDBwwDAQEAAAABAgMRACEEEjFBUfAFBhMiMmFxgZEHobEjQlJis8HRFCQzcnN0gpKisuHxFTRDZFP/xAAZAQACAwEAAAAAAAAAAAAAAAAAAgEDBAX/xAAxEQACAQIEAwYFBAMAAAAAAAABAgADEQQSITEiQVETMmFxgbGRocHR8BQjM+EFQlL/2gAMAwEAAhEDEQA/APcaKKKIQoooohCiiq3H848MwVB3EMtqSJKVOJCgInszm07r0QllRXMve0fAhOZLqnLxDbbij7k1Gc9puGyyhvELOxPR5SbxqsgDzNRmEjMOs6+sE15xyn7UnoPQ4ZKBIhT68x7wW2tL2nP5VyXK/OPE4qUvOqWgx8klORswoqEpAJVFtSeyN1UPiKac5YqZtbie14HlVl6ehdbdiJ6NaVxOk5SYm9Y5U5Waw7ZceWG0AgZjvJgAAXJO4V8+4hiIUEZcpBCkpKVpI0IUIIIO0ERWXMRiHlpW4oukCEqdUpRToOrBOXsidJ276ha5ZcwUySq3tmE9hw3tPwCgSp1TUR+lbWiZ3EiK6DF8rMtJSpx1ttKuypa0pCrTYqIBte1eBKwyjZa9fmgZfjJNNLZyoSCSECEZypeUbkyeqLCwgWqoYuw1Ev8A019jPZOVefWDYQlankrC1FKQz8qSUiVWROgIn9YbxXLY32uqMhjCmIMLeXk62wltAUSnQ9pJ1BjU+bvNZSVEhG5cgT4wJPgc3nQnlIpEuIWRfrJAH9J89uzQVLVnbuWkGiqd658p3CPaxikqBWywtN8yRnbOhiFlSwLxqnZsqByp7UMW+rKgjCpOiW4Ws6G7ihGw2CRYnxrnmsYFiUJJ7ypIHoMxpKnD2VLk7UND4m8e6qe1q2sTGFNDqAfWWmG5x4tlWdrEPZjMh1xTqTr81zMBcnQDQXgV2nJHtaAATi2iDteZ6yNTGZB66T2RAzazbQeZvZBACVIWTa3XM7lT1vMnwrOHwjhMqITexUM6gN0CAPITahalRNSfjJakGNgJ64v2q4fpMqWn1oCgOlSlOWDqsJKukKQfqzawNq6vk3lRrENhxlxLiD85BBGkwdxgixuK+ec5mCkq70gpPv8AuPlTcC68ypTjKlsrO1K8qlTPaEFKok9qd+tWrimHfHwiNQPKfRdFeMYP2qY5Hb6J0EggrbKbbgppUecWq/Z9ri1CRhW+785N9mvQx61oFemeczMMm89IoriWfagjq58M+JjMUFtxKTtjrBSh/CCd2yrnkfnrhcSvo23CHDMNuJUhRCdSAoCRttuO41aGB2iBgdjL2iiipjQoooohCubxvtDwTZyh3pVWswC7EiZJRKQPPaK83xeAXinH1uPOLjEvhKHflG0hDi0JyoUYTCRFtg760XgXkCwbUBpkJRA/VUCP6qytiVBI6R3o1QOFbzr8T7WLDo8I4VE3DrjbcD+DpDMxsG29Jd9puIKSE4VpCtilPKcA8UpbSTafnCuFexCm+sptd9+nkRMnW3dQzywViUt5vBQPuAmrqNLEVU7QWsdtQPczn1sQabZToRvoZY8q4914H8peceB1RORu8WyIhJEgEBU1Bw+EHzUpSPqiPhG7jYlWNJVORZjQAX3+VMKHXBBAbT6kjdxFVrhalU5qjBV8T7Aan0lL4i2guTBnHuL7CBA3n/O6KyMe7oWwT3H/AHTQgNpCE/7mnMMxc61ZVxdLPlpUlyjre9vjKlotluzG/pK9zFGZWhY8LwPGnI5SaA227rmrCojqxNkgnfAn3+nlSdphF1amR5H7gxstY6BvlIiG+mWVrBCAITNuN9bO4Rr6J8ieN3rUpOHJ1J4v8fhTClCLkgDeSB7z5++h8fiGP7RKKNAATt95K0KY73EZTrwp/wDNKk95UY9AJPuoHJij2itR8x38XqxXyqgdmV/qC38xhO3fUc4txZgEI7k9dUeOg8gfGqa2JrOuWpUP585vw9BAbrSHmf7kc4RLcEwnvVb3qrdxmUggi+hOhjv/AN1unCwZyqJ+kqSfU39KUlhSTmTmbP1Uwme9JsbVgype5JnVLWFha/SYGBSRdKZ8AffANZbQNEFPgIj0BrTEPBR+VVmP0NB/Km585pTzIXGVuI+dGT0i49DRlU8zHXbUWMcrAgmSAo/Wvt2A0rEshMKGVBHzhlT5bAZ3XrZjDrAhbij3C39RvpG6pDWGSm4Tf6Rkn1N6NBs0bLeIb5S+kLxPV2+AN/j41LZXm2EfrWpLyUi+QqO4ffJjfrUdWGXFgE7kpUrz60wD5GgAGK3aDumT8SgJTKssd5Fz3DaaiLZKzIARuUQc58gRA8T5CoqHkoVKhB3qHWHrqO9M63FpqwSSoSCCk7RB8vxHwpjw8vWVCpyqn5WiGsQUEBTkSYChBTItBzDMNutu+pSuUbABRUpJBStsgKSoGykrHVBB41ndtrWB5cd0VhHJJ+aoo+r2k7+ydPIinU31XQzPVp0QcxYS0xPPPHPoCHH8giCGQG1HXVYg6KA6uXsg+MPD84sQy4FIffCk7FrW4hQkEhSVqIIMASIInUTSv+OUNo8gRttYz8d9aNjMcoClnTKgTrvMwPOjtaubi/qXJUoMLAX9DPQ+Rfaw2oJTim1NKgS4jrtza8DrpBM6ggR2jXZcmcrs4hGdhxDqbXQoGJEgEC6TBFjBrxfDc2lKguKyCZyIurzWbDb2Rt1rpeYWGS3isWECB0eGPjd+5JJmtlLEZmyGK9GylxK7k3tYj96xX266kOqkwOOPxqPgVQrEfvWK+3X+I9e+nsiTPF/9CuTiDeoVHMn3nWoDKgc8gPjaNQmBao2Owbax10JUd5AkW361KpOqvDj4xSu2UWWCKHJLbc5Xo5BAuhxaDustPoqT6GluYJ5GxDg3pORX8qiR/VV0BSnl7Bxuq3tmpr1mVsHSrttac30oCpclGtliB66bd/3VLbfSrsqCvAg/CrxpECkP4BpUlTbZ7ylM79YnWrKdWy3YTFV/xoLWRpTYpzZv763YZgd/w4ipieRm1GySkfVJSPcdfWtHORVj9G6f1XRmGzRQhQ881TTqo5zGVVf8dVpiwIMVUFTbYPVbTO/KCfKRTsSlwCFNn+AhYibbj7vSsYZ5vQKGbaDZU63Bg+6rcxY2UzC1JqXfBmAyo6k8ccbaXneejQyQogF5IUc5b6sGxUkEgd4rpaQ7iYsNakBaZzGIrEnScnig85ikIYWsDoWlJV0iikJmFKv+kkWuLzNqRicW5ldClLDZxSkrdgrLbVtNYBMjcIiuwGc91aLcSkwpyDuzX9AZ0pxVJ2WODacsVspxGHShyWSiyi4pEqDkScqZWdRBF+6o2JxGJ6F9QzLbLqkpUCc7eVwE6apKbd07q7UZz2EPK8so0+vG7dSOSVvPFWgyROadd0Aa+JpWrKDqs6NDDYmpTaomy2vc2395Tp5LH5YUZ3soZS4B0qu3mO86WFqpMO8TglqDiukCkBXyq1KguEaWyWtYmRXo3/FubXI17CAPPrZju4it08mj5y3j/HHwA4FV/qqY3liYLFciPjOV5vYdSkOJUpWdDihkXJyg3SM5uoEXnv8ACrP8kWNvp/mrPH4VptpbinHUpQConPNgJgBQIm4EVWc1kYjEYcOuLQnOTkBbk5JgE5VpHu2d9KRSfjGkranikbLMpQk2X8Lb9vrW3/HsphRATHzpCBrtiAfPdU5HN1RjpH1GNjaEtg7b9pW466z4U/D8itNGQgKP0l9dVu9UxoDaKQ1VpeIli4SvX0ZrSqBC/wBEla9xSk5f5jCd+3bUhnDv6EJRpdRzEW3Jsf5hoa6BK5rDiJHHH+qRqhtenLqeBpqbVLmV6OQkn9IpTn1T1U/ypj3zUw4UAQkBI3AAD002D0oaXFjTqTP2q6zYtIYduAWi2nNhqbzK/wC3i/2eG+L9QHUxcccfdU3mMqcVi/2eG+L/AB+GlW4Entsp5AyMYo7EuuxtKbDK62IH/wBWK+2V61YoEDj76rsAPlX/AN6xP2y+ODVlVRF6rnxPvLSbU0UdAflNHjasMprVy6gOP9fhTqrXicnpJbhQDrrMExSmhJnji+vhWX1bOOPxpiUwKDxvbkJI4Kd+Z9pmkuKkwOPTj4hjioFaso279Px+PrQ/EcgkU+EZz6TdKYrVxyK2UqKS0JM8ccd5lzbgWQgBu7be82ab2njjjSsv4dKxC0pUNygD8dKZWri4phamIpvUaV73I7QukKQfqLUBfumPdUDBcn53XQpbkIKIuPnJkzbfV2hubnjf6iKg8mD5fEeLX2fvoV3cm+1tPiJDUKKjQa841PIbW1Kl/rrUrv0mKlsYZCOwlKP1UhPwrdSopan91M9W25i06H/CxtV+AQ2H8SUKUVlTXSg6JIbhGW21NzrepWdXHHEVCwboLz4SmFpLfSK+kS2CknwHujvpRV3sDLexPUSzrBTSg6dvHGtRcby60026tSh8kJWkXIJEhPibW76FcMbSGpsus53nW5+U4lrAN6KheIUNjaesE24kp311TRyAJiABAAiwFgLeXGvM8yGwmXn1AYnGlTgSdeiToB3XnwjdXWqTNPVS1lTl8zziUql7l9b/AC6TINBE0jMU+HeeOBTwarR82h3jumXUbRBBSe7iaeDNYUmaU2qDB/1/ilH7bW5GOf3FvzHzmzyNvHEgVlpcit6T2TxxtobgbMILxrl5jaNUmakcxx+d4v8AZ4b4v8eEUipPMr/t4v8AZ4b4v+77orbhQO2B8DMeIJ7Fh5Sp5OHXxH71ivt18etTSaicni7/AO9Yr7ddSXTY1VV4WY+JltPiCjwEWyLnjdxxd1LYFq3WbGqKfCl5bV4nsIlN1ccbuIp9KYHHHF++mmikLLeTW71hyiXTJjjjWnAUlkXJ44iONXVFLmxhV0sg5RLxm3u49PWmpTFKaEmeONPSnVNPW7Qq6WTpMKVFJbRJk8ccd2XlSYpqRAqO+3gJP8aeJ9pmqjALh/EeLX9lWri4FVXJQl/EeLX9lOTclRvb6iQi2XM21/oZYpQTc00IFZrClgVARU1MVnZ9JmomEcdLrwWIbBb6I2uCiV+i99OOI3CoeFCkuvKKswUW4RJ6kIyxB0zHrd8jbUiqusnsXlNz25wvso6PDtrzrUlAeIASFL0Sie0vvFh46UruAzOM8ngylodNjXdZV2yCdu6+8bqs8dyukvO4td2cGFIaE2XiDZSvASEA32mudfdLGHS25nOIx7gcfCBLgZJshI3q3d5FbaYBFh+H+h85iclTf8t/ZnX82z0il4tQjpeo0D81hJt/Mq/p5dGkzScIJbTKC1YQ3IJSBYCRI0oHVPdx98+o76wsxRvD2m1VDrp3veOUmaU2qDFOpb6bcePHBEVF/wBhJpm/AdjGUp9O3jjWt21SK2IpiM6xFJptNW1SKw8mRWjRgxxxM04ilXjSxjt+29xNGVSOONKmcyv+3i/2eF+L9QGjBPHf8KncyR+eYz9nhfcXxWnAm7jyMz41bI1vCVuA1f8A3rFfbrpz5tTcbyJicKtzMwt1tx95aXMOOlIDrmcZmx1x2osFDqk1Ab5SbdALawod2onSQYI84pcYrLmJG5jYQhioHKTUC1aPG1bppeI444+FUPpTltPWoPObtC1DptxxrWwFLeqW0p+kF4qnrBkWrLptWWxYVpiKU8NOMvFV9ZsyLVuTWEi1Yd0NOOFJWeN/OLZF54443y6tGRatlG1RTFkvGqm7kRKzJ7uPTjfULkwfL4jxa/s91T2BqeNv4moHJn6fEeLX9lLSG7dR9RLKpsMg5fYyycXFLQ3NzWNVcbuPfT6gDtDc7RSezFhuZhIiqZbMqxgw64fUGwrP2Uq6KERA+hfberZb0Wqh5V5eRhk4l0ISFp6ME7VuKR8mD4D3A1arrfKPzWVmm2XMZSDApdxLOAbEsYQBb6vpuawe8qJ1Pzlbqv8ABcjIZdXiXshdWbuKgJbT2UoQVWAAgTqfOteZPI5Yw+Zd3niXHSdcyrhPkDfvJp/PDALewbrbacy1ZIAiTC0qOttATVzWZgFNhzPXrKVJVTmF/Dp0lirlJoIDhdbCCYCytOUmYjNMagjyrZ5acuYqSEgTmJGWN86R31yOK5EcbfQtbP5Y0llSAhCWk5FqOvR2SJuJA79arsFzXxDQZL7JxDKekUcKhQ+TUoyLEhKwI0nVR837JGXvRRVdW2nfJxSAlRK0QjtHMISCJEmbedM6ZMgZkyoSBIkjaRvHeK4fH8lP/naG8OopxgaKDKEhuBCkrEyMvdNWWB5Fdb5QzpSS10SUuLcCTdKISGVdoCYkQBrrSikoXeBqsW1E6NkwSONO7i/o6kq7XHE06stLQEdJrrakN1ES5ZU7/wAOPQ06lPjTji/G5iTIoTRmEH1RTFKEK42/5IqfzJP53i/2eF+L1V2LUBBOnfp38ePlN5hYhLmJxakqCwW8N1kkKEhT83FpnWr8ELVz6yrGa4cHynp1VvKfNzD4i7rSFK+nELFiAQsQoQCYvVlRXcIB0M4gJGonC8oez11JJwuI6toZxIK0jfldTCwIixzXnfahxmCxTQl/DrbCdVtnpm4jMTmQMyUgC5UkCwg16xRWarhKdQW28ppo4p6bX3855Ng8Wh1IU2pK070kEf02rOI0ruuVOY+DxCitbKUuH/1aJac1Jutsgm5Ou+udx/MDEN3Zf6cCOo+Eocjb8q2ADfYUee/HWwb5OHWa6GLTOC2kq06Up/Z8eO4mtMU8vD2xTLrGnyik5mZMiOlRKBcHtEWihT6VAKSQoHakgg+BHExWKsrKlmFpsoENU4TeSRWj2nmK3FaPC3HHG+Kl+4Yid8ecGtBWXNKw1pWXBY1A/j9JJ/k9ZqzpxO/76r+Tz8vifFr7PedKsGDaq/k0fL4jxa7v/P1qKfd9PqI76MfP7ycxt43f440cTxpSWjeOONNn4B1FLuWkVu/eRVnqqPWJi2UCdt722D8Ng4RzFqxOISrE5i22pJSlIsYEklO0zNdTzo5T/JmFqF1L6jadqlqsIjcL+XhEbm5yCGWUhyVuwCpRN0quogEGYFh35Tvopns0udPzX7ToUalHiV1zXGnhpax9dfSWA5VJPybTqydhSUDfdS4trpPntZhMC4pYdfUMyZyNoJyImxM/PURafSprTZ1NMJp6TZU0FpzKozPveJa1PHfTqSyLnj4+dYxWPbb7a0InQKUAT4A3PlSUdRHr6NMq7XHdTqi4RD75BYwz7iSAQtSCy2QrQhboTmEfRCrb/nXWH5lY1wddxjDyD2Ul9YVNrqyIII7j94voYeo19Lecpr16a21vpylQ8b8cceq3OVmkqyZwVmB0aAXHJOgyNgqv4V2mF9nOGEF1T2IMz8q4cukRkbyoi51B18KvuTuR2cOnKy020mAIbSE2GkwL6nXfWqngSCSx36TNUxoKgKNus81Z5Mxj8dFhHEpIPXxBDCdYugy539kSB63OF9n2IVHTYoNiTKcO2MxGz5R3NBncjZs1rvaK1JhaSm9tZmfFVGGW+k5rCezzBIIK2unWIOfEKLpzAC+VXUTcTCUgTsFdCxh0oSEoSEpGiUgADwAsKZRWgC20zk33hRRRUyIUUUUQhRRRRCFczyn7PMG6rOlBYc+nhz0c6dpIGRVhHWSbE766aioIDCxkqxU3BnnuI5k4tr9G41iU7ljoXACTtSChUJjYmTOlUWJ5Q6PqvocwyjPVeTkBiJyruhYEgSknWvX6W/h0rSUrSFJOqVAEHxBsazVMJTYWGk0JiXU3Os8qwy5FOrqeU/Z1h1hRZK8KsiymVEJmSbtnqESbwAYtIrn8VzUx7OiWsWne2ehdj9RZyEmZspIASdZArH+idFsDeazjEdr2tK9swYqFyZ+nxHi1/Z7qdiMYAvIsLac//N1Cm1kSUykKsoSLFMjvqPySuXsQe9r+ysCAozI3T6idB7PTFQc/sZYup2it21yKhq5ZaKsiFdKsyA2ykvLkDMRlbBgwCbxpU1vmzjnZCGOhBgBby0pIChdQSjOqR9ExM98i0UKua6LoZSa1MrZ2sRONaJx/KWbXD4IwNy3j8YI9EjfXYOuJQCpRSkDUqIA99qm82fY+cOyG3MY5HaP5OhLRKz2iXF51KGy2XQV1WA5i4JklQYStRnrukvKgxIBdKiBYWHfvNdA4QsddhtOeMSFGk4BnlIOGGG3sQQQD0DalpBOmZww2kd5VG3SrNvmpj3h2GcMIEF1ZcXfUFDQiw+vt8x6UExWauGEpjfWVHFVL3Gk4zBezJvLD+IfekEFKSGEayCA0AuQLXWdvcBfcl81sLhjmZYbbUdVhPXNous9bQnbtNWtFaFRUFlFpSzs5uxvCiiimiQoooohCiiiiEKKKKIQoooohCiiiiEKKKKIQoooohCiiiiEKKKKISLyhya0+nI62hxJnqrSFC4g66WJvXO4b2dYDpXCcOlUkHKtS1onuQpRSPIUUVFhJvOmwuEQ2IQhKBMwkBInfAtTqKKmRCiiiiEKKKKIQoooohCiiiiEKKKKIQoooohCiiiiE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SERQUEBQVFRQWFhcUFRYXGBQVFxgeFhYYGBQXFRQXHSYeGBkkGRcYHy8iJCcpLC0sFh4xNTIqNSYrLCkBCQoKDgwOGg8PGiwkHyUpKjQvLCwuMCkvLywsKSwuMCwsKSoqLiosKSoqKSwsLCwsLywsLCwpLC0pLCosLCkqL//AABEIAMsA+AMBIgACEQEDEQH/xAAbAAEAAwEBAQEAAAAAAAAAAAAAAwQFBgECB//EAEYQAAIBAgMEBgYIAwYGAwEAAAECAwARBBIhBTFBUQYTImFxoTJCUnKBkRQjM2KCkqKxQ3OyFVNjwcLRFoOTo7PwJDTTRP/EABoBAAIDAQEAAAAAAAAAAAAAAAADAQIEBQb/xAA7EQABAwIEAgcFBgUFAAAAAAABAAIRAzEEEiFBUWETcYGRobHwFCJCwdEyUnKi4fEFM0NikhUjssLS/9oADAMBAAIRAxEAPwD9xpSlCEpSlCEpSlCEqptXaaYeF5ZScqC+mpJJsqqOLMxCgcSRVuvz/bW1fpc91N4IGIj5SSC6vL3qmqL35zwU0qrUFNuYqrnZRKzpMH1ztPiVBnc3JDMDGPUijdSDlUcRvYs3Gp445E+zxGJS3KZ3H5Zs4qWlcTpqkzJWTMeKlj2xjF3YkP3Swxt5xGOrUXS7Fr6cWHk915YT8isg86oUpgxVUbqwqOWzH07I+0wkw743gkHm6t5VaTp7hf4hli/mQzqPz5SvnXOVU2ntIQRNIQTawVRvdmNkRe8nT5nhTm45+4CsKrl+ibN2xDiFLYeVJQDYlGDWNr2Ntxtzq5X430P2xLhMUxytO88ZkxIVlXVWHVuC5AAF2jVb6qB7Nd7F09j/AIkGJTv6sSj/ALLOfKttHFU6rQ6YWgkAwV09KwY+nOCOhxCof8UPD/5QtauE2nFLrFJHIPuOr/0k1oBBspVmlKVKEpSlCEpSlCEpSlCEpSlCEpSlCEpSlCEpSlCEpSlCEpSs/bu2UwsDSya2sFUWu7MbIi34sxA8zoKELH6ZbZIAwsLESSLeR1NjFFezMDwdjdF/E3qVz8UQVQqgBVAAA3AAWAHdaviBGu7ykNLI2eVhuvawVb+oq2Ve4X3k1NXDxFbpXaWCyPdmKUpSsyWlKUoQlcjtTaQkkaU3MMBZYgNc7nsO6jib/VJ3ljxFavSLHkKsMRIklBuw3xxjSSTuOuVfvNfgao7DwAkkDAAQYc5IxwaRRYkd0Y7I+8T7NLfr7g3v1frbvWikA0dIexamwtmmJCZLddIc8ttQDayxg+yg07zmPGtKlRz4hUF2O82FgSSTuAUak+HKmtaXGGjsCQTJkqXNVSbZULm7wxMeZRL/AJrXp9MfhDJbvMan8pa/zr36fzjmH4M39BandBUFvAgnuBlVzL2PAhPs3mj9yedR+XPl8qtR43FJ6GLl8JFglHzyBv1V8I9wCL2OuoIPxB1FfVQK1RuklXD3cVbTpNjV3thpPGOWI/mV3H6atR9N5h9phAe+KdW8pVj/AHrKpTBjKo3VhVct+Lp7F/EhxMfeYjIPnAXq1D04wTafSY0PKQmI/KUKa5Wq8mOuSqI8ljZrZQoPEFnIBPhe1aaeLqO+Ed8eJ0Vuni6/R8Ljo5BeJ0cc0ZWHzBqevyUYOJntLho1c3KnKhvbfaRQCGHL5X1tdjwmX7OWeP3J5gPysxXyppxYYYeO6D42VhWBX6bSvzyPaGLX0MXIe6SOCQfNVRj86tR9Kcau/wCjSfhlhPzDSDyq4xdI7q4qtXc0rkcH06YzQwzYfKZnyKySrIBYXJYMqMF3C9t7KONddWhrg4S1XBmyUpSrKUpSlCEpSlCEr812/Ou0XJcZsMl1gW5Ac7nnuOfop9259et3pntfMfokR9Jc2IYb1jNwIwRueSxHcoc6HLWMq2FgLAaADQC24AcBWDFYl1MgUzBvI2SKrvhXNJG+CnhjV2kgmbqwjm7Rnmp5a/8Au+ulrB24c2MwScneQ+AA/wBjW9UfxFxqMo1X/bc0km0w9wBPOBffdZG6SF7SlK5SulQ4vFrEjSSGyICzHuHIcTwA4kipq5jb2PEkhUm0OHOeU8GkUZlXvEY7R+8VHq1BIaJKuxmd0Kl9ZI/s4jEnx6mNf/zU/GR++uuwmFWJFjjFlQBVHcOZ4niTxJNZvR7AFVM0otJLbsnfGg1jj8dczfeYjgK2KhrSBrc3+nULK9V4JgWCVTAviDf1Y1y92dpA5HeQqj4Vcqph9ZpTyEafEBmI/WPnWml9l5/t/wCwHkUgq3XlVtpY8Qx5iCxuFRRvZmNlUeP+9UxhMU3aadIjwRIw6juZn1b4Wq9PDFzM7nBosCZ1PINBPbEc1BK1qVlf/LT+4mHIZoW+BJZa8PSJV0mjmibgChcH3WjuGq/sNV38qH/hMn/HR3gjMN1rVTxO14Y9JJY1PIst/lvqk00uJOVBJDD6zsCkj/djB1Uc2+VX8JsuKIARxotuIUX+LHUmpNClR/nk5vutjTrOoB5QecHREk2VQ9KMNwlDe6rt+y1Z2SwMQa4JYl2sbgM5zFfhe3wq5eqWLQI6SKLEsqPb1w5yi/NlNjc8A1E0Xt6Ok1wJ4kOmJgaNbEzz261Go1K8x0wWSNnuEUOxaxIzEBVBtu0ZvHTjUmHDsc73UWssfIH1pPvd25e83q0KppjHfWOO6cGL5M3eFyns8ibXqjSXshoGgiSQNCSYExBMneYGkCVNirlKVTxsZlZMOpIMt+sI3rEtutN+Ba4jHfJfhWVokwmMaXODQpdlQ50kxfMDqO6OJw4YfzHXN7oj5V+lq1xcbjXMCIZcoAC2y2GgAtawHK2lbGwJc2GivvC5D4p2D5qa62EdoQutWpCmGgLQpSlblmSlKUISszpBtoYWEvbM5ISJL2Lu18q34DQkngqseFaLuACSQABck6AW3kmvzvF7ROLm+kH7MAphlPsH0pSPaksLckC7izUmvVFJsqj3ZRKiw8JFy7Z5HYvI+7Mx3m3BQAFA4KqjhU1KVwSSTJWMmVmbb2QZwhjfq5Y2zxva9jxB7jp8qo/2vjIhebDB1HpNEwJP3gmv/vKuhpW+jjstMUqrGvaLTIIm8OaQeesidYVC3cKjszbUWIF4muRvU6Mviv8Anuq9XO7WAgxkE9gEkzQym1hc6ozfHj92ugdgASSAACSToABvJPIVGNoU6eSpRnI8SJ1IIJBEwJgjgNCFLSToVn7c2kYYwI7GWQ5Igd17XLsPZRbsfADjWJsnZgkkEYuYYCGkJ16yQ9tVY8dT1jd5Qc6hnxryv1qi7y/VYVG9VN+dhwvbrG+6qjeK6nZuz1hiWNbm2pY72Ym7u3ezEn41zR7zp2Hnx7LDnK1n/bZG58lapSlXWZRYqcIjOdcovbnyHxNh8a+cHAUQA6tqznmzG7H5n5AVV21i0jRGkIVOsUsTyW7277lRpWZ9NxOM+wBw8B/isPrGH3F4ePnwrqUME+rRzSGsnVx0GlgNyb6CTZULoKvRr1uLYn0cOAij/Edbu3wUhR4mtaucfZ30FTLCxZNOvRzctrbrFbg4vu3EV0dUx7W+46kZpxA21aBmkbEk5t/tXuAN5pVXG6NE3KQD86sn7kVaqptQfVMR6tpP+mwf/TWTD61Gjjp36fNWNlbpTwpSVKVVxyHsMoLZHzFRa5GVlNr6EjNceFWJJAoJYgAC5J0A8TVeGV3IYdiMbgR2n7yD6C8faPduL6QcPf2HHqt1nl16DVQeCim2iGUrFmaQggDKy5SRa7lgAoB56+NXIYgqqo3KAo+AsP2r7vSqve0tysEDrk+QttpuUQvl3ABJIAAJJO4AaknutVjozhTlbEOCHnsVB0KRrfqVI4Eglz3yEcKz5sP18qYf1COsn/lqeyh/mOMvurJXVUNECV1sBR/qHsSrvRx9JU9mUkeEgD/1FqpVNsZ7Yhh7cYPxjYg+Ug+VbMKYfC14kSyVv0pSuouclKVkdJtufRoroA0znJCh3MxBN2t6igFmPJTxIqCQBJQsTpltTrX+iJ6As2KPMHVIPxDtN9yw9esyocNh8i2JLMSWdz6Tsxu7t3k8OAsBoBU1cKvWNV07bLG92YpSlKQqJSlKEKptTZyzxNG+5hvG8EagjvBrkNsYmWJhhpp+thOTrTlClVJOVHbkwW5F/RHC+vXbV2kII2cjM1uwg3ux0VR8d54C5rkYtnNibwkFiSJcU5sty98oW4OW5AsCLhEtxrfhcb0YFGoM1MnUQJEiC5piQRpaJMJ9PDOeOktG50B5a6Lc6OYTMTiXGrjLCD6sd75rcGkIDe6EHOvnF4/EyYmSDDmOMRKrMzgsWzAEWFtBrUPRzbD5TDKyGWNihEjlHIG71SG8b3pszEk43EyZSwCxxnqyHAt36FvRO4VsoYX2N9bOwHIz3ZBLdXNAMEayCYnjxVH031DMjX+4fVWMHtiaOZYcYEBcfVyJfKxB9Eg7j8uHOt4Cs7HYOLFxlGN7EG47LoRuNiLqfEVR/wCEQftMTiX/AOZb/I0p3seJAe53Ru3AaSDzGunMcbX0S5r2HKR36KCKP6diWZtcNA2VF9WR/WY8wP8Abma6Wq+z8AkMaxxiyrz1JvqSTxNWaz47Eis8Np6U2iGjlxPNx1PM8ghoi91mdJVvhJ/5bH5a/wCVaEbXUHmAfmKi2hBnikQb2RlHiVIHnUWxcSHw8Lf4a38VGVh8CDUHXCDk8/maP/JR8Su14wuLHcdD8d9Z+CwQeNXcvncB2IeRfS1sArAAC9gO6pY3aNgjEsrGyMfSBsTkfnoDZu6x11K3UQCWtdJE7Ra8a/REoNlpuvJYaD6yXs8sva0tUeGxjBQpSR3BIOmUaMcpLtZT2bG4vWhSo9oLhFT3us+tDOsRYIjgqiYUsQ01iQbqg1ReRJPpv3kWHAcTbpSlPqF9+wbD143OqmEqPEYhURnc2VQWY8gBc1JVeODr8Qse+OLLNLyJveCM/iBkI5IvtVDRJTabDUcGhafR3AMkZeUWlmPWSD2dLRx/gSw97MeNatKU0r0jGhoDQlfMT5Z4G+8UP40Nv1KtfVV8e1oyw3oVk/6bB/8ATTKTsrwVWqJYQutpXgNK7S5C+MRiFRGdyFVQWZjoAALkk8ABX53LjWxMpxDgi4ywodDHHe4uODuQGblZF9WtLpbtTr5foyG8URDTng7izJD3gaO34F4sKoVzMZX/AKY7Vnqv+EJSlK5qQlKUoQlVpJmZike8aMx1C9wHrP3bhx5H6xUpFlX02Ngd9rek1u4eZA41j9IMX1aLh4bh5AbkekqX7bX9ticoPNmb1TQtVGnYxJNh8zy4bXnQQcjH4xC7TDtKhMUJY9qVycrPmPAnsLwCh23Gt7YsXVRBUVpXYl5JAAiu7ekQXtdRYKLA6KKo9GMD1h65gOqX6vDoB2ezo0i8xplU8lY8RW6cep9ANJ7guPzmy+dVAOpNz4Dh9ea0VCHHKAXkXO3rnICo7Q2Ss/2uHjY8D1hDfmVP86hGEGHS8MLx5dSFPWK4GpD2JN7Xs1hY21tWp9KbjE/ziPlnqHGYoPHIqXEmRrIQVfcdynf4i9bqOKrHLRLzkke6ScvdZZ3UxBd0Y62kkjtkgdoU7RpKA6m/supsw8GH7HTmK8imIISTefRYCwbuI9V7cNx3jiBBIUCdbEyqLDX1HtoFYDe3AW7QOmu6vDj1kUho5gNzdgkqRY+rcgjQg25GkCi8kwD626+SnM3LqZb4t/TwPIxGjSqOB2mjdlnXODlIPYLcmCtY6jhwNxV4iqOY5ujhHWsz25TB9fulZKbLQTOt3CSL1mQMwQkNaXsjgboSO81rVXxcBazJbOhut9xuLMp7iOPA2PCn4as6mS0OiRHzB799hKWRKnAtoNw0FRYnD51tcg3DAi1wVNwRfTeP3qH+01Hph0PJkc/JlBU/A17/AGknASHwilP+moFGu05g09cT42KJC8Mcx7LMqji6XDnuCtcIe+57rcLdVf7UjHpEp76vGPmwA86tVFYP0ztjsj15DaFIhe0pSkKVDjMUI0Z2BIUbhvYk2VV+8zEKO8itXYezjDFZ7GVyZJSNxdrXA+6oAQdyCsvAwddiRf7PDkMeTSsLoPwIc3i6cq6WnNEBdjA0YbnO6UpSpXSSvl0BBB3EEH46GvqlCha2wps2HiJ35Ap8V7LeYNKr9G37MqezK1vBwJP3c/KldxpzNBXHcIJC47DdE1AbJPiYyJJQ1pA4LdY2ZisqvqT2vjX03R/ED0MUrd0kAPnE6ftXQTplnmXmyyD8aAH9SNXtcisIeQtrKFJ7QSFzTYHGL6mHk92SSM/leNh+qo2lnX08JN4oYZR+l83lXU15SYbwVTgaRtK5J9sRr9oJI/5kM0Y/MyZfOpINqQv6EsTHkroT8gb11QNZ21sOjgIYopJHuFEiK4FvSdgR6KgjxJA41GVqV/puYw1ywZsUsfXTSXCRgJu5AM2UcWLMq24lQK5WCB8TMQ1xJNcyEH7GJTlKqef8NTzLtzrpNvbAwcKxQpkinkcGJy2RSynNmlX0CCb2W1ydFtluMzZuFlgR4ZIJTiJD9Y0fVydkaAqA2cRqhNiRqxPE2qDSO1vXgmmg6nOW5gA8GxqeVteRPNbMMAcAAAQKAqINAwXQE/c0sF42ueAq5JIqC7EKo01IA8BVKTbUMY+sLRADdLHJFa24AuoHyNe7NdJbSBkkci/ZZXyA+qtibd53k/KqEEXXOd7wl0hosPW/E9Wlgpk2jGSAHFzoN4vytffVODbWGxDGJGzsC2mSQAFDZrOVABB5G9X1x6GXqs3bADFdd2nw5VwiYWaDB45JUxKhkxTC/VfRwGJZWWxz5iP3q9NgdMqrm5CCAWnQiTxsRoF17xpCTJKoPaULLkvIS5ygNlF73IGbkdbVbeAiQMvEZX7wL5WHeDp4N3VwsOw5WR2ghkSN/oJCEi7tGwaaW2Y6W4k61oRbImvjAYn+lSNiDDirrlCutolD5syadnLl0OtMe2bumPXHZVzQSRGt/wBvHrsupxGEzOpKhhYo4YA3G9TY77N/Uaglw8URTVo8zqihWcKzNey5NV1seHCuN/4bl+iyrHHMrMMMrRZEiUtHKpd1KyMWbKDd9Li3GpcV0WYM1sOXhj2h1qRixJhaMBsgZhcZgNL8KuyWjKH6cPRVHQ6J29fNd5alq4zC7Cm+ml5BID9JEqSoiMOqsAI2lMgKoFupTKeYvV/oV0f6iFXkRkxBDo92Y3XrnZLrcrutrSXMaBMqpAG66QGlKUlVXhoK9pUoSq+OxRjQlRmckJGvtuxyovxYi/IXPCrFfGyIOuxDSH7OAmNPvSEWlb8CnIO9pOVWYJKdRpGq8NWvsnZwgiWO+Yi7O/tuxzSOfFiT3Cw4VcpSmr0YAAgJSlKFKUpUc82VSxF7bgN5J0VR3kkD40ASoJhW9hH6+a27JHc8mu+niVIPwHOva0NkYHqowG1diXkPNm327hoo7lFK7dNuVoC5D3ZnErN20lsQh9uNl+MbAjydvlUNXekadmJ/ZlUHwkBj/dlqjXOxQh8rdhjLIXtKUrKtSVm4ecZZMQ+4g5efVrfIAObm7d+ZRwqfarkQvl0ZgEU8jIQgPwLX+FfGKjGaGJfRBzkfdhAyjwzmP5VCfTAjXfyGpXP9NOjv0jZ8sbi+IkKugFiesXWONb+qFzL4Fm4msfoPszE4RDFimc4tsrQISGXqwAGQy63VfWF+xZSo7WvcoM85PCJQo96QXY+ITKPxmqGKwyyxvO5KkXaF19KMR3CMgO8sbkjcwcKdKY2oQ3LsqPpZnZ99NOM2Hd9OClhkSweclpb5chFyrWuUihF+GubUkak2r4xWylm1fCYfxlyl/wDtqbfmqnhMUwLPMLY1cqvGNzq57CQ/4ZsSG4Mr5txrUw+eVc7ymMbiiZVyEb1d3BYsOPojuqpBFleWuHvQev5Aft1LmsDsMGfEFUkUIyRA4eZ7rZAzALL6Yuw04W0FX32FJJGTBiy2u6aJDYqQcrmMIy7rEEXsag/4ljgWNk6xziGlZYuq6x5OqOWR1eFL3sAe0Dcct9bsjBiksfZlZVPVv2GkTeUdDqGUHQ+qRbcTTq4Ifq2IgdoEHxCU+jQc4SBI+Wxm3XbrWPh4cUVPYgYqcrKHeJlYcCrKy8QQc1iCDVXDYqUQjNhsRdUKkqI5e0gKsCEctfMOVdPPZZlZWW5BEillBKAEq9j7LeTmkdkldgy5GVZD2how7JbwZQuu66d9Z8o4LM7B0IOXSxvw29bc1yE224hh7GTKxjUDOHiJuALgyAX33uK2YpVfVGVxzUhh8xWhhIRJFNBcFLsq2NxllXOhHDTOQPcqGDYuHnjSSTDxF2UFiEVWvbtdtbNvvxqMjUmv/D5Huu3Jt94CPJQUqdui0Y+zknj92Z2H5Zc6+VQt0fnHoYkN3Swqf1RMn7VHR81gdgaotqvKVG2Dxa74oZPclZD+WRLfqqFsVIv2mGxC94QSj/ssx8qjI5Z3Yeo27SrVKojbkF7NKqHlJeI/lkCmrsbBhdSGHMaj5iqkEXSiCLqvj52VQsdutkYRxA7szX7RHsqoZz3Ia6HZ+BWGJI0vlQWBO88SzHixJJPeTWPsCDrZWxB9Fc0MPfY/XSDxZQg7oz7VdBTQIELtYKjkZmNylKUqVvSlKUISvvZmG62a59CHXxcjsj8Km/iy8qr4iUquguxIVV5sxso+fleug2bgRDGqXuRqze0xN2b4kk1swtOTmOyyYmpAyhWqUpXSXPWft+LNhpQN4UsPFO0vmorJV7gEbjqPjurpSL765PALaNVO9Lxn/lsU/wBNYcYNAVswp1IVilKVz1vVPaP8Ic54/Ilv3UV5/wD0+EGn4pNf6RTapsit7EsTHw6wA+TGvZRbEJ96N0+Ksrjyz/KoWhv2f8vr5KGKTLHiXG8PMfyKFXyUV5LEBFh09XPAvwVc480FS4VBmnjbcXzfhlQA/qV6gXM2GQgXkiykjiWgazr4kKw/EKEzftHiNO5eY3BCXFRtmKtCmdWFrnrHyurX3qVSxH3rjUA1T2jGAJsSU6zI7J1eUN2UsmYAj7S92zH1dN1aeJksUnj7S5SGyi5Mb2YMoGpKkA25FuNfXUtfrMO6WezEG7I2gAdWU3U2AB3g2Gl9amSqthsE/Sx1E7Tx/VcjL0aEj7LMRdIY0xAd1k6mUNJGth2DfMSjXt7JvUW3ei80mIxSpGrvLJhZYcSWTNh1iIDA5vrB6D2yA5sxvauolgaFjiJGUgXzKoKquawLpcktJoAeY0AvvoYHFfRc0sgP0eaxiNyzRb+rhff2XLHL7LPkPq1o6V7jmOp/WfNZalJriTx8+GvLx7FlR7Cdf7RzwJIZmxbpjC0XYVomRY2v9YuU3QgDLa9UE6MzsP8A5EDoDhMJhkWOTDO5fDOXJCuRGV7ObKxsR37u1mgK4ZYm9OQhG96Vi0vyBc/hq1iTmniA9USSn5dWvm5+RqnTFScKzY/e7gNO9ZnROCWNQmICLKIoi4jCqoOeYCyp2QcoW+XS97VpbJ+ztyklHymevcJrNM3AGOP8qlj/AOSvNj/YofazP/1HZx5NSiZMpzhDI/B/xKu0pShISvK9pQheOtxZtRyOo+RrLxHRfCvcmCNWPrIvVt45o7HzrVpUgkWVS0G4VDYYAw0IAACoqWG4ZBlI+YNX6o7L061PZla3g9pB/WavVLroZYJSlKqrJSlRYh2sFT03IRPE8T3AAse5TUgEmAqkgCSrWxsP1kpkPoxXRO9yLO34QcviXroKgwWEEUaou5RbXeeZPeTcnxqeu0xgY0NC5L3FzpKUpSrqiVzEiZZp1++HHhIoJ/UGrp65/bCZcSp9uK3xjb/aTyrPiRNMp+HMPCipSlcldRRYnDiRGQ7mUqTyuLX+G+qLSNJAkgH1kZzFRvzR3WZB4jOB4itOqLnqpc38OUgN919FVvBhZfELzqE6k7btHzHaPKF84mUKUnU3TLlc/cbtK/4Tr7rNXszdS5k/hPbrD7DAWEnukABjwsp3Xov1LZT9k57J4IzHVG5KxN17yV4rXgJg0IJg4HUmL7rDeY+R3ruOmoEwDYa/McPxD1tP11bREmNS8ZOYoLZkJ1Jjvoyk65dNTcb7VADh2YlJOqYm7BXMLX4lo2tr3lb1NHhSgBwzKUOojYkpb/CdblB3WZeQFeviidJcO58BHKPh2r+QoUg8D4we0G/Z3lQB8OrAlzLIPR7TTuPcQXynvAHjVbEYO93nQfRzctCSGC3GssgGlt5KgkC+bU7tBMU1rRYdx73VxL8bEn5Ka+ZcPcZ8U65V1yDsxC24uW1kN+dh929SDCq7W/nJ6gBbt7Fzz9IY8HaTGu3UKrDCSMCzODbMHtcmTLYKTbMlydS1b2ExS5HxLei6hl59Wo+rFvabMWtzcDhXLdK+hcePymTrIolzCJ/WQvY3aNtBCTzs1/ZWtLoXs2ZMPHDOyvHh2KxOt7TBT9U1juVLkcbsoIJABLHBuXMDqktLg4tcPd07BeOs/vutaRGTD5T9rKSp7nmJLkdygsfBK0kQKAF0AAA8ALDyqnhj1snW+ot1i+9fSSTwNso7gx9ar1KV6pNje56zt2fVKUpUpKUpShCUpShCox9nEuPbjRvijFW8mSr1UcbpNA3MvGfxpmH6ox86vVZ2xVG7hKUpVVdKsbCw2d2mO5bxx/P6x/iRlHcp51SmBYrGhs8hyg+yN7v8Fv8AHKONdNh4FRVRBZVAUDkALCt2Ep/GVixNT4QpKUpXQWFKUpQhKxukaW6l/ZkynwkUr/VlrZr4mgV1KuoZTvDAEHxBqrm5gQrNOUgrnaVpN0cg9VSnuM6D5KbeVQv0dI9CZx3OEcfsG8655wjtitwxTdwqdfEsYYFWAKkEEHcQd4NWH2PONxif88Z/11A0My+lA/ijI4/cHypRw9QbJrcQziqGfqx1c/aiPZWRtRY6dXNfjwDHRuNjv+wkkOihpIxuF/rU7gT9ovcTmH3qllxaAWkDICLESI6g8wSwsRVeGIr/APWkRl/umbMo9xxdk8CGHICklrm3C2NqtfuPkfofDqC+YIonJOHcxve7BLKb8c8Di1+8qD31P1c43PE3vI6n9LkeVQYmeNv/ALMJW3FkzqPdlS+Xyr4T6OfQxBHcMQ37MxqqdBPHuDvzK11U53vEvuxsx+GZ7eRqCRIo2BldpJd6hu2//LhQWXxCjxqOQ4f15y3ccQx/SrC9S4fEIothoSQeIXqkPeXcDN4gNQiDz7g38y+2heb7UZI+Mdxmcf4rDRV+6Cb8TvFUVkzWjBP0UnKJN1/8FW/uzuD/AIRwNX/oLSfbsCP7pbiP8ZOsnxsv3auSRhgVYAgixB3W5WqQkucBa4twH1PPz0j1VsLDQDQAaAW3ACvapwyGNhG5JB0jc7z9xj7QG4+sO8G9ypIhIBlKUpUKUpSlCEpSlCFR2zpEW/u2ST8jgt+m9XqixMOdGQ+spX8wt/nUWy588MbHeUW/iBZvMGrfCqfErVKVFJCZGWFfXvmI9VB6Z8TcKO9r8KGNLiAFLnBokrQ6PYfNmnPrdmP3AfS/GdfAJW1XyiAAACwAsANwtuAr6rtNaGiAuQ5xcZKUpSrKqUpShCUpShCUpShCUpShCVUxGyoZPTijY8yqk/O16t0oQstujkXqGRPdke35SSPKq03RpjulzfzY0fzXKa3aUs02G4V21HNsVzn9kTp6KQt7pMZ+RUjzqJxIvpwyjvAWT+hifKuopSjhaZTRiKm5XInaEYNmbKeTgxn5OBU6OCLqQRzGv7V0zKDv1qjNsKBtTEl+YUK35lsaUcGNimDFHcLFmhDqVYXB3/5EHgb63qDDzFW6uQ3b1G9sDffk44jjvHEDafo4nqPKng5YfKQNVTFdGZGWwmU63GZLMCNxDIwsR4Uv2V40V/aWnVR0qt1rRHq8SVWQcb2Rx7SX813g91ibAN9RurK5paYK1NcHCQvaUpVVZKUpQhKobJ0EiexK4Hgx6xfJ6v1Rg7OIlHtokg8QWRvIJVhYqhuFdJtqdBV/o9heyZmHalsVHEIPsx4m5Y97W4VmjD9dIsXqnty+4D6P4m08A9dTW7CU4GcrHiaknKEpSlbljSlKUISlKUISlKUISlKUISlKUISlKUISlKUISlKUISlKUISlKUIXy8YIsQCOR1qjL0fgOvVKp5peM/NLGtClCFjv0cHqSyr3ErIP1gnzqB9jTj0XifxDxn5gt+1b9KUaLDcJgqvFiuZeCZfShY96MjjzKt5VA+NVfTzJ76unmwA8662lqScIw2TRiXi65eKVW9EhvAg/tVLHyBJYnY2W0iMeQy9YP/GfnXUYjY8LntxITzygN+Ya1hbS2TGs8CgMV6xGys8jC4uRozGqDCQbq5xUiy19g4IohdxaSQ5mHFR6ifhXf3ludadKVtAAEBZCZMlKUpUqEpSlCEpSlCF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488" name="Picture 8" descr="http://www.nature.nps.gov/geology/usgsnps/deform/eqepifoc297x16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33800"/>
            <a:ext cx="4553879" cy="2514600"/>
          </a:xfrm>
          <a:prstGeom prst="rect">
            <a:avLst/>
          </a:prstGeom>
          <a:noFill/>
        </p:spPr>
      </p:pic>
      <p:pic>
        <p:nvPicPr>
          <p:cNvPr id="20490" name="Picture 10" descr="https://etap.org/demo/Earth_Science/es3/epicen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276600"/>
            <a:ext cx="3886200" cy="3333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323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Earthquakes</vt:lpstr>
      <vt:lpstr>Deformation</vt:lpstr>
      <vt:lpstr>Slide 3</vt:lpstr>
      <vt:lpstr>Folding</vt:lpstr>
      <vt:lpstr>Fault- A break in rock that is due to stress</vt:lpstr>
      <vt:lpstr>Seismology</vt:lpstr>
      <vt:lpstr>Seismic Waves- a wave of energy that travels through the earth (also called Body Waves)</vt:lpstr>
      <vt:lpstr>Surface Waves</vt:lpstr>
      <vt:lpstr>Slide 9</vt:lpstr>
      <vt:lpstr>Create a circle map about Earthquakes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Deforming the Earth’s Crust</dc:title>
  <dc:creator>etosha</dc:creator>
  <cp:lastModifiedBy>etosha</cp:lastModifiedBy>
  <cp:revision>41</cp:revision>
  <dcterms:created xsi:type="dcterms:W3CDTF">2012-11-12T03:42:53Z</dcterms:created>
  <dcterms:modified xsi:type="dcterms:W3CDTF">2012-11-12T23:45:15Z</dcterms:modified>
</cp:coreProperties>
</file>