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5" r:id="rId5"/>
    <p:sldId id="267" r:id="rId6"/>
    <p:sldId id="271" r:id="rId7"/>
    <p:sldId id="258" r:id="rId8"/>
    <p:sldId id="259" r:id="rId9"/>
    <p:sldId id="264" r:id="rId10"/>
    <p:sldId id="260" r:id="rId11"/>
    <p:sldId id="269" r:id="rId12"/>
    <p:sldId id="270" r:id="rId13"/>
    <p:sldId id="261" r:id="rId14"/>
    <p:sldId id="263" r:id="rId15"/>
    <p:sldId id="273" r:id="rId16"/>
    <p:sldId id="275" r:id="rId17"/>
    <p:sldId id="274" r:id="rId18"/>
    <p:sldId id="278" r:id="rId19"/>
    <p:sldId id="276" r:id="rId20"/>
    <p:sldId id="279" r:id="rId21"/>
    <p:sldId id="277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82497-416D-444C-BEF6-BB987D7A208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D142C75-B58A-4956-8AE2-F5D0759F72C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Guitar Strings Vibrate</a:t>
          </a:r>
          <a:endParaRPr lang="en-US" dirty="0"/>
        </a:p>
      </dgm:t>
    </dgm:pt>
    <dgm:pt modelId="{92E1AA60-34A3-43AB-9179-A5F683B0E33E}" type="parTrans" cxnId="{7A770FC8-CE80-403E-8B0B-D1D0B6C4D50D}">
      <dgm:prSet/>
      <dgm:spPr/>
      <dgm:t>
        <a:bodyPr/>
        <a:lstStyle/>
        <a:p>
          <a:endParaRPr lang="en-US"/>
        </a:p>
      </dgm:t>
    </dgm:pt>
    <dgm:pt modelId="{15C94B3C-DD5C-42FD-B7B8-15938F0EB3EA}" type="sibTrans" cxnId="{7A770FC8-CE80-403E-8B0B-D1D0B6C4D50D}">
      <dgm:prSet/>
      <dgm:spPr/>
      <dgm:t>
        <a:bodyPr/>
        <a:lstStyle/>
        <a:p>
          <a:endParaRPr lang="en-US"/>
        </a:p>
      </dgm:t>
    </dgm:pt>
    <dgm:pt modelId="{834300F8-D90A-4711-B472-9659DE0D3EB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Air Vibrates</a:t>
          </a:r>
          <a:endParaRPr lang="en-US" dirty="0"/>
        </a:p>
      </dgm:t>
    </dgm:pt>
    <dgm:pt modelId="{B59FD459-D06E-4B7B-896D-80EA8C546DAF}" type="parTrans" cxnId="{7063727B-1D0B-4718-A127-11F670E46935}">
      <dgm:prSet/>
      <dgm:spPr/>
      <dgm:t>
        <a:bodyPr/>
        <a:lstStyle/>
        <a:p>
          <a:endParaRPr lang="en-US"/>
        </a:p>
      </dgm:t>
    </dgm:pt>
    <dgm:pt modelId="{57C59A4E-5168-4A4A-9868-2A602C90F95D}" type="sibTrans" cxnId="{7063727B-1D0B-4718-A127-11F670E46935}">
      <dgm:prSet/>
      <dgm:spPr/>
      <dgm:t>
        <a:bodyPr/>
        <a:lstStyle/>
        <a:p>
          <a:endParaRPr lang="en-US"/>
        </a:p>
      </dgm:t>
    </dgm:pt>
    <dgm:pt modelId="{FFE88968-B11F-4DF2-885E-3637228C862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Ear Drum Vibrates</a:t>
          </a:r>
          <a:endParaRPr lang="en-US" dirty="0"/>
        </a:p>
      </dgm:t>
    </dgm:pt>
    <dgm:pt modelId="{D52C1F21-BD94-4861-8827-93CC4EBBD48A}" type="parTrans" cxnId="{005626B6-DBB7-48EA-940B-15A1F4295994}">
      <dgm:prSet/>
      <dgm:spPr/>
      <dgm:t>
        <a:bodyPr/>
        <a:lstStyle/>
        <a:p>
          <a:endParaRPr lang="en-US"/>
        </a:p>
      </dgm:t>
    </dgm:pt>
    <dgm:pt modelId="{03C34915-C58C-4CB5-A723-193ECDFF3E73}" type="sibTrans" cxnId="{005626B6-DBB7-48EA-940B-15A1F4295994}">
      <dgm:prSet/>
      <dgm:spPr/>
      <dgm:t>
        <a:bodyPr/>
        <a:lstStyle/>
        <a:p>
          <a:endParaRPr lang="en-US"/>
        </a:p>
      </dgm:t>
    </dgm:pt>
    <dgm:pt modelId="{6F44B963-B674-4896-8866-2A0FCB4C0E0D}">
      <dgm:prSet/>
      <dgm:spPr>
        <a:solidFill>
          <a:srgbClr val="7030A0"/>
        </a:solidFill>
      </dgm:spPr>
      <dgm:t>
        <a:bodyPr/>
        <a:lstStyle/>
        <a:p>
          <a:r>
            <a:rPr lang="en-US" dirty="0" smtClean="0"/>
            <a:t>SOUND</a:t>
          </a:r>
          <a:endParaRPr lang="en-US" dirty="0"/>
        </a:p>
      </dgm:t>
    </dgm:pt>
    <dgm:pt modelId="{BEBE88FD-A362-4475-8862-9219C0A1B5A9}" type="parTrans" cxnId="{54681C9C-8756-4319-9C93-772261E467F8}">
      <dgm:prSet/>
      <dgm:spPr/>
      <dgm:t>
        <a:bodyPr/>
        <a:lstStyle/>
        <a:p>
          <a:endParaRPr lang="en-US"/>
        </a:p>
      </dgm:t>
    </dgm:pt>
    <dgm:pt modelId="{858AF417-9BB4-4C27-A0C2-A917E1879ED9}" type="sibTrans" cxnId="{54681C9C-8756-4319-9C93-772261E467F8}">
      <dgm:prSet/>
      <dgm:spPr/>
      <dgm:t>
        <a:bodyPr/>
        <a:lstStyle/>
        <a:p>
          <a:endParaRPr lang="en-US"/>
        </a:p>
      </dgm:t>
    </dgm:pt>
    <dgm:pt modelId="{B6A6AE1B-097F-4D89-999A-8372CD541AF5}" type="pres">
      <dgm:prSet presAssocID="{9BA82497-416D-444C-BEF6-BB987D7A2089}" presName="Name0" presStyleCnt="0">
        <dgm:presLayoutVars>
          <dgm:dir/>
          <dgm:animLvl val="lvl"/>
          <dgm:resizeHandles val="exact"/>
        </dgm:presLayoutVars>
      </dgm:prSet>
      <dgm:spPr/>
    </dgm:pt>
    <dgm:pt modelId="{2F7B3EBD-45AA-4CD6-8218-FEB809F86637}" type="pres">
      <dgm:prSet presAssocID="{7D142C75-B58A-4956-8AE2-F5D0759F72C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ED433-1C72-4D8D-AC36-98613D1111A0}" type="pres">
      <dgm:prSet presAssocID="{15C94B3C-DD5C-42FD-B7B8-15938F0EB3EA}" presName="parTxOnlySpace" presStyleCnt="0"/>
      <dgm:spPr/>
    </dgm:pt>
    <dgm:pt modelId="{CAC816FC-3736-484D-B838-C68388F671A2}" type="pres">
      <dgm:prSet presAssocID="{834300F8-D90A-4711-B472-9659DE0D3EB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BF0FA-4FE8-4305-8D9F-43195EA303C8}" type="pres">
      <dgm:prSet presAssocID="{57C59A4E-5168-4A4A-9868-2A602C90F95D}" presName="parTxOnlySpace" presStyleCnt="0"/>
      <dgm:spPr/>
    </dgm:pt>
    <dgm:pt modelId="{D4972946-17B5-4B78-A199-33497D045EA8}" type="pres">
      <dgm:prSet presAssocID="{FFE88968-B11F-4DF2-885E-3637228C86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F6C97-3936-4DED-9564-303BF3BAD873}" type="pres">
      <dgm:prSet presAssocID="{03C34915-C58C-4CB5-A723-193ECDFF3E73}" presName="parTxOnlySpace" presStyleCnt="0"/>
      <dgm:spPr/>
    </dgm:pt>
    <dgm:pt modelId="{8C729181-D5E9-474A-8BF3-10DDD47678CB}" type="pres">
      <dgm:prSet presAssocID="{6F44B963-B674-4896-8866-2A0FCB4C0E0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C0CAC-EEF1-487F-8549-08E237892C53}" type="presOf" srcId="{FFE88968-B11F-4DF2-885E-3637228C8628}" destId="{D4972946-17B5-4B78-A199-33497D045EA8}" srcOrd="0" destOrd="0" presId="urn:microsoft.com/office/officeart/2005/8/layout/chevron1"/>
    <dgm:cxn modelId="{C8B78CC6-CFEE-417A-B1B9-D7A397594F71}" type="presOf" srcId="{9BA82497-416D-444C-BEF6-BB987D7A2089}" destId="{B6A6AE1B-097F-4D89-999A-8372CD541AF5}" srcOrd="0" destOrd="0" presId="urn:microsoft.com/office/officeart/2005/8/layout/chevron1"/>
    <dgm:cxn modelId="{28A848BE-716E-4A60-B7BE-719F0CEE198A}" type="presOf" srcId="{6F44B963-B674-4896-8866-2A0FCB4C0E0D}" destId="{8C729181-D5E9-474A-8BF3-10DDD47678CB}" srcOrd="0" destOrd="0" presId="urn:microsoft.com/office/officeart/2005/8/layout/chevron1"/>
    <dgm:cxn modelId="{83021952-7F80-42AD-B911-036E612BA0D1}" type="presOf" srcId="{7D142C75-B58A-4956-8AE2-F5D0759F72CA}" destId="{2F7B3EBD-45AA-4CD6-8218-FEB809F86637}" srcOrd="0" destOrd="0" presId="urn:microsoft.com/office/officeart/2005/8/layout/chevron1"/>
    <dgm:cxn modelId="{7063727B-1D0B-4718-A127-11F670E46935}" srcId="{9BA82497-416D-444C-BEF6-BB987D7A2089}" destId="{834300F8-D90A-4711-B472-9659DE0D3EB6}" srcOrd="1" destOrd="0" parTransId="{B59FD459-D06E-4B7B-896D-80EA8C546DAF}" sibTransId="{57C59A4E-5168-4A4A-9868-2A602C90F95D}"/>
    <dgm:cxn modelId="{7A770FC8-CE80-403E-8B0B-D1D0B6C4D50D}" srcId="{9BA82497-416D-444C-BEF6-BB987D7A2089}" destId="{7D142C75-B58A-4956-8AE2-F5D0759F72CA}" srcOrd="0" destOrd="0" parTransId="{92E1AA60-34A3-43AB-9179-A5F683B0E33E}" sibTransId="{15C94B3C-DD5C-42FD-B7B8-15938F0EB3EA}"/>
    <dgm:cxn modelId="{005626B6-DBB7-48EA-940B-15A1F4295994}" srcId="{9BA82497-416D-444C-BEF6-BB987D7A2089}" destId="{FFE88968-B11F-4DF2-885E-3637228C8628}" srcOrd="2" destOrd="0" parTransId="{D52C1F21-BD94-4861-8827-93CC4EBBD48A}" sibTransId="{03C34915-C58C-4CB5-A723-193ECDFF3E73}"/>
    <dgm:cxn modelId="{54681C9C-8756-4319-9C93-772261E467F8}" srcId="{9BA82497-416D-444C-BEF6-BB987D7A2089}" destId="{6F44B963-B674-4896-8866-2A0FCB4C0E0D}" srcOrd="3" destOrd="0" parTransId="{BEBE88FD-A362-4475-8862-9219C0A1B5A9}" sibTransId="{858AF417-9BB4-4C27-A0C2-A917E1879ED9}"/>
    <dgm:cxn modelId="{4130760B-87B3-423D-A7C4-D1834DB07E5B}" type="presOf" srcId="{834300F8-D90A-4711-B472-9659DE0D3EB6}" destId="{CAC816FC-3736-484D-B838-C68388F671A2}" srcOrd="0" destOrd="0" presId="urn:microsoft.com/office/officeart/2005/8/layout/chevron1"/>
    <dgm:cxn modelId="{78D1EF08-A556-4BD9-9DC5-23D7594B18F5}" type="presParOf" srcId="{B6A6AE1B-097F-4D89-999A-8372CD541AF5}" destId="{2F7B3EBD-45AA-4CD6-8218-FEB809F86637}" srcOrd="0" destOrd="0" presId="urn:microsoft.com/office/officeart/2005/8/layout/chevron1"/>
    <dgm:cxn modelId="{BC12F085-9026-40B8-8D00-B68F3E39EDB6}" type="presParOf" srcId="{B6A6AE1B-097F-4D89-999A-8372CD541AF5}" destId="{A45ED433-1C72-4D8D-AC36-98613D1111A0}" srcOrd="1" destOrd="0" presId="urn:microsoft.com/office/officeart/2005/8/layout/chevron1"/>
    <dgm:cxn modelId="{E46D2630-8F0A-46E0-9E96-4DB1E396484B}" type="presParOf" srcId="{B6A6AE1B-097F-4D89-999A-8372CD541AF5}" destId="{CAC816FC-3736-484D-B838-C68388F671A2}" srcOrd="2" destOrd="0" presId="urn:microsoft.com/office/officeart/2005/8/layout/chevron1"/>
    <dgm:cxn modelId="{A1651CA3-58C9-404F-837F-549AA51D4F42}" type="presParOf" srcId="{B6A6AE1B-097F-4D89-999A-8372CD541AF5}" destId="{1E6BF0FA-4FE8-4305-8D9F-43195EA303C8}" srcOrd="3" destOrd="0" presId="urn:microsoft.com/office/officeart/2005/8/layout/chevron1"/>
    <dgm:cxn modelId="{B32107DD-E4B5-4C7B-831B-2A24E272DE36}" type="presParOf" srcId="{B6A6AE1B-097F-4D89-999A-8372CD541AF5}" destId="{D4972946-17B5-4B78-A199-33497D045EA8}" srcOrd="4" destOrd="0" presId="urn:microsoft.com/office/officeart/2005/8/layout/chevron1"/>
    <dgm:cxn modelId="{A34A3CEC-8236-4EB8-8E30-AC9F6762BC72}" type="presParOf" srcId="{B6A6AE1B-097F-4D89-999A-8372CD541AF5}" destId="{41BF6C97-3936-4DED-9564-303BF3BAD873}" srcOrd="5" destOrd="0" presId="urn:microsoft.com/office/officeart/2005/8/layout/chevron1"/>
    <dgm:cxn modelId="{E0ABBCB3-3A25-4681-B4CA-C9544D2E7696}" type="presParOf" srcId="{B6A6AE1B-097F-4D89-999A-8372CD541AF5}" destId="{8C729181-D5E9-474A-8BF3-10DDD47678C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B3EBD-45AA-4CD6-8218-FEB809F86637}">
      <dsp:nvSpPr>
        <dsp:cNvPr id="0" name=""/>
        <dsp:cNvSpPr/>
      </dsp:nvSpPr>
      <dsp:spPr>
        <a:xfrm>
          <a:off x="4241" y="1538188"/>
          <a:ext cx="2469058" cy="987623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Guitar Strings Vibrate</a:t>
          </a:r>
          <a:endParaRPr lang="en-US" sz="2200" kern="1200" dirty="0"/>
        </a:p>
      </dsp:txBody>
      <dsp:txXfrm>
        <a:off x="4241" y="1538188"/>
        <a:ext cx="2469058" cy="987623"/>
      </dsp:txXfrm>
    </dsp:sp>
    <dsp:sp modelId="{CAC816FC-3736-484D-B838-C68388F671A2}">
      <dsp:nvSpPr>
        <dsp:cNvPr id="0" name=""/>
        <dsp:cNvSpPr/>
      </dsp:nvSpPr>
      <dsp:spPr>
        <a:xfrm>
          <a:off x="2226394" y="1538188"/>
          <a:ext cx="2469058" cy="987623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Air Vibrates</a:t>
          </a:r>
          <a:endParaRPr lang="en-US" sz="2200" kern="1200" dirty="0"/>
        </a:p>
      </dsp:txBody>
      <dsp:txXfrm>
        <a:off x="2226394" y="1538188"/>
        <a:ext cx="2469058" cy="987623"/>
      </dsp:txXfrm>
    </dsp:sp>
    <dsp:sp modelId="{D4972946-17B5-4B78-A199-33497D045EA8}">
      <dsp:nvSpPr>
        <dsp:cNvPr id="0" name=""/>
        <dsp:cNvSpPr/>
      </dsp:nvSpPr>
      <dsp:spPr>
        <a:xfrm>
          <a:off x="4448547" y="1538188"/>
          <a:ext cx="2469058" cy="987623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Ear Drum Vibrates</a:t>
          </a:r>
          <a:endParaRPr lang="en-US" sz="2200" kern="1200" dirty="0"/>
        </a:p>
      </dsp:txBody>
      <dsp:txXfrm>
        <a:off x="4448547" y="1538188"/>
        <a:ext cx="2469058" cy="987623"/>
      </dsp:txXfrm>
    </dsp:sp>
    <dsp:sp modelId="{8C729181-D5E9-474A-8BF3-10DDD47678CB}">
      <dsp:nvSpPr>
        <dsp:cNvPr id="0" name=""/>
        <dsp:cNvSpPr/>
      </dsp:nvSpPr>
      <dsp:spPr>
        <a:xfrm>
          <a:off x="6670699" y="1538188"/>
          <a:ext cx="2469058" cy="987623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SOUND</a:t>
          </a:r>
          <a:endParaRPr lang="en-US" sz="2200" kern="1200" dirty="0"/>
        </a:p>
      </dsp:txBody>
      <dsp:txXfrm>
        <a:off x="6670699" y="1538188"/>
        <a:ext cx="2469058" cy="98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5629-DAC4-4360-A85F-F81BFCBC026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6A29-696C-4A54-A7FE-89526524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energy-light-sound/sound.htm" TargetMode="External"/><Relationship Id="rId2" Type="http://schemas.openxmlformats.org/officeDocument/2006/relationships/hyperlink" Target="http://studyjams.scholastic.com/studyjams/jams/science/human-body/hear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CSO765hyxrc" TargetMode="External"/><Relationship Id="rId4" Type="http://schemas.openxmlformats.org/officeDocument/2006/relationships/hyperlink" Target="http://www.sciencekids.co.nz/videos/humanbody/ea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7030A0"/>
                </a:solidFill>
                <a:latin typeface="Footlight MT Light" pitchFamily="18" charset="0"/>
              </a:rPr>
              <a:t>Sound</a:t>
            </a:r>
            <a:endParaRPr lang="en-US" sz="166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pic>
        <p:nvPicPr>
          <p:cNvPr id="12290" name="Picture 2" descr="https://encrypted-tbn1.gstatic.com/images?q=tbn:ANd9GcSjhBWbTd_Jr_OOXLLXC7r9nSahZV-BjIw9tlSHfVThmKnE2bta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200400" cy="2485017"/>
          </a:xfrm>
          <a:prstGeom prst="rect">
            <a:avLst/>
          </a:prstGeom>
          <a:noFill/>
        </p:spPr>
      </p:pic>
      <p:pic>
        <p:nvPicPr>
          <p:cNvPr id="12292" name="Picture 4" descr="http://science.phillipmartin.info/science_sou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777387"/>
            <a:ext cx="4876800" cy="308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ootlight MT Light" pitchFamily="18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  <a:latin typeface="Footlight MT Light" pitchFamily="18" charset="0"/>
              </a:rPr>
              <a:t>Parts of the Ear</a:t>
            </a:r>
            <a:endParaRPr lang="en-US" sz="6600" b="1" u="sng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sz="4800" b="1" u="sng" dirty="0" smtClean="0">
                <a:solidFill>
                  <a:srgbClr val="FF0000"/>
                </a:solidFill>
                <a:latin typeface="Footlight MT Light" pitchFamily="18" charset="0"/>
              </a:rPr>
              <a:t>Outer Ear</a:t>
            </a:r>
            <a:r>
              <a:rPr lang="en-US" sz="4800" b="1" u="sng" dirty="0" smtClean="0">
                <a:solidFill>
                  <a:srgbClr val="7030A0"/>
                </a:solidFill>
                <a:latin typeface="Footlight MT Light" pitchFamily="18" charset="0"/>
              </a:rPr>
              <a:t>- </a:t>
            </a:r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collects sound waves and directs them into the ear canal</a:t>
            </a:r>
          </a:p>
          <a:p>
            <a:pPr lvl="0">
              <a:defRPr/>
            </a:pPr>
            <a:r>
              <a:rPr lang="en-US" sz="4800" b="1" u="sng" dirty="0" smtClean="0">
                <a:solidFill>
                  <a:srgbClr val="FF0000"/>
                </a:solidFill>
                <a:latin typeface="Footlight MT Light" pitchFamily="18" charset="0"/>
              </a:rPr>
              <a:t>Middle Ear- </a:t>
            </a:r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the three bones act as levers to increase the size of vibration</a:t>
            </a:r>
          </a:p>
          <a:p>
            <a:pPr lvl="0">
              <a:defRPr/>
            </a:pPr>
            <a:r>
              <a:rPr lang="en-US" sz="4800" b="1" u="sng" dirty="0" smtClean="0">
                <a:solidFill>
                  <a:srgbClr val="FF0000"/>
                </a:solidFill>
                <a:latin typeface="Footlight MT Light" pitchFamily="18" charset="0"/>
              </a:rPr>
              <a:t>Inner Ear- </a:t>
            </a:r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converts vibrations into electrical signals for the brain to interpret</a:t>
            </a:r>
            <a:endParaRPr lang="en-US" sz="4800" dirty="0">
              <a:solidFill>
                <a:srgbClr val="7030A0"/>
              </a:solidFill>
              <a:latin typeface="Footlight MT Ligh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ootlight MT Light" pitchFamily="18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  <a:latin typeface="Footlight MT Light" pitchFamily="18" charset="0"/>
              </a:rPr>
              <a:t>Doppler Effect</a:t>
            </a:r>
            <a:endParaRPr lang="en-US" sz="6600" b="1" u="sng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Footlight MT Light" pitchFamily="18" charset="0"/>
              </a:rPr>
              <a:t>Doppler Effect </a:t>
            </a:r>
            <a:r>
              <a:rPr lang="en-US" sz="3600" dirty="0" smtClean="0">
                <a:solidFill>
                  <a:srgbClr val="7030A0"/>
                </a:solidFill>
                <a:latin typeface="Footlight MT Light" pitchFamily="18" charset="0"/>
              </a:rPr>
              <a:t>is the change in frequency of a sound caused by the motion of the listener or source of the sound</a:t>
            </a:r>
            <a:endParaRPr lang="en-US" sz="36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pic>
        <p:nvPicPr>
          <p:cNvPr id="1026" name="Picture 2" descr="http://www.physicsclassroom.com/class/waves/u10l3d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1"/>
            <a:ext cx="76962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88_HST_Trans_phys.jpg                                         0008C34ESeagate                        BC5C1CAB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7523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4600" y="0"/>
            <a:ext cx="6629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copy in notes </a:t>
            </a:r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Page </a:t>
            </a:r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476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  <a:latin typeface="Footlight MT Light" pitchFamily="18" charset="0"/>
              </a:rPr>
              <a:t>Hearing Problems</a:t>
            </a:r>
            <a:endParaRPr lang="en-US" sz="7200" b="1" u="sng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Damage to the cochlea or any part of the inner ear usually results in permanent hearing loss.</a:t>
            </a:r>
          </a:p>
          <a:p>
            <a:r>
              <a:rPr lang="en-US" sz="4400" b="1" u="sng" dirty="0" smtClean="0">
                <a:solidFill>
                  <a:srgbClr val="FF0000"/>
                </a:solidFill>
                <a:latin typeface="Footlight MT Light" pitchFamily="18" charset="0"/>
              </a:rPr>
              <a:t>Tinnitus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- caused by long term exposure to loud sound</a:t>
            </a:r>
            <a:endParaRPr lang="en-US" sz="44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  <a:latin typeface="Footlight MT Light" pitchFamily="18" charset="0"/>
              </a:rPr>
              <a:t>Protect Your Hearing</a:t>
            </a:r>
            <a:endParaRPr lang="en-US" sz="7200" b="1" u="sng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54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Footlight MT Light" pitchFamily="18" charset="0"/>
              </a:rPr>
              <a:t>Use ear plugs</a:t>
            </a:r>
          </a:p>
          <a:p>
            <a:r>
              <a:rPr lang="en-US" sz="5400" dirty="0" smtClean="0">
                <a:solidFill>
                  <a:srgbClr val="7030A0"/>
                </a:solidFill>
                <a:latin typeface="Footlight MT Light" pitchFamily="18" charset="0"/>
              </a:rPr>
              <a:t>Use a lower volume</a:t>
            </a:r>
          </a:p>
          <a:p>
            <a:r>
              <a:rPr lang="en-US" sz="5400" dirty="0" smtClean="0">
                <a:solidFill>
                  <a:srgbClr val="7030A0"/>
                </a:solidFill>
                <a:latin typeface="Footlight MT Light" pitchFamily="18" charset="0"/>
              </a:rPr>
              <a:t>Move away from loud sounds</a:t>
            </a:r>
            <a:endParaRPr lang="en-US" sz="54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pic>
        <p:nvPicPr>
          <p:cNvPr id="17410" name="Picture 2" descr="http://www.awarenessideas.com/v/vspfiles/images/sp120.jpg"/>
          <p:cNvPicPr>
            <a:picLocks noChangeAspect="1" noChangeArrowheads="1"/>
          </p:cNvPicPr>
          <p:nvPr/>
        </p:nvPicPr>
        <p:blipFill>
          <a:blip r:embed="rId2" cstate="print"/>
          <a:srcRect l="18667" t="6667" r="20000"/>
          <a:stretch>
            <a:fillRect/>
          </a:stretch>
        </p:blipFill>
        <p:spPr bwMode="auto">
          <a:xfrm>
            <a:off x="7391400" y="4190998"/>
            <a:ext cx="1752600" cy="2667001"/>
          </a:xfrm>
          <a:prstGeom prst="rect">
            <a:avLst/>
          </a:prstGeom>
          <a:noFill/>
        </p:spPr>
      </p:pic>
      <p:pic>
        <p:nvPicPr>
          <p:cNvPr id="17412" name="Picture 4" descr="http://cdn.shopify.com/s/files/1/0132/4702/files/hearing_health_header.jpg?21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1000"/>
            <a:ext cx="7349060" cy="2666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1.bp.blogspot.com/-pl1RJpFNNgY/TnVqquL8N7I/AAAAAAAAAJk/GEjL7SvKb3I/s1600/light_behavior_530.jpg"/>
          <p:cNvPicPr>
            <a:picLocks noChangeAspect="1" noChangeArrowheads="1"/>
          </p:cNvPicPr>
          <p:nvPr/>
        </p:nvPicPr>
        <p:blipFill>
          <a:blip r:embed="rId2" cstate="print"/>
          <a:srcRect l="34167" r="30833" b="54059"/>
          <a:stretch>
            <a:fillRect/>
          </a:stretch>
        </p:blipFill>
        <p:spPr bwMode="auto">
          <a:xfrm>
            <a:off x="0" y="14512"/>
            <a:ext cx="7010400" cy="6843488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4495800" y="0"/>
            <a:ext cx="4419600" cy="4191000"/>
          </a:xfrm>
          <a:prstGeom prst="cloudCallout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0600" y="914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Copy the </a:t>
            </a:r>
            <a:r>
              <a:rPr lang="en-US" sz="3600" b="1" dirty="0" err="1" smtClean="0">
                <a:solidFill>
                  <a:srgbClr val="7030A0"/>
                </a:solidFill>
              </a:rPr>
              <a:t>Vocab</a:t>
            </a:r>
            <a:r>
              <a:rPr lang="en-US" sz="3600" b="1" dirty="0" smtClean="0">
                <a:solidFill>
                  <a:srgbClr val="7030A0"/>
                </a:solidFill>
              </a:rPr>
              <a:t> Word and Draw the picture in your notes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ilmsound.org/terminology/reflec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372600" cy="639380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copy in notes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-pl1RJpFNNgY/TnVqquL8N7I/AAAAAAAAAJk/GEjL7SvKb3I/s1600/light_behavior_530.jpg"/>
          <p:cNvPicPr>
            <a:picLocks noChangeAspect="1" noChangeArrowheads="1"/>
          </p:cNvPicPr>
          <p:nvPr/>
        </p:nvPicPr>
        <p:blipFill>
          <a:blip r:embed="rId2" cstate="print"/>
          <a:srcRect l="68333" b="54059"/>
          <a:stretch>
            <a:fillRect/>
          </a:stretch>
        </p:blipFill>
        <p:spPr bwMode="auto">
          <a:xfrm>
            <a:off x="0" y="0"/>
            <a:ext cx="6324600" cy="6823912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4495800" y="0"/>
            <a:ext cx="4419600" cy="4191000"/>
          </a:xfrm>
          <a:prstGeom prst="cloudCallout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0600" y="914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Copy the </a:t>
            </a:r>
            <a:r>
              <a:rPr lang="en-US" sz="3600" b="1" dirty="0" err="1" smtClean="0">
                <a:solidFill>
                  <a:srgbClr val="7030A0"/>
                </a:solidFill>
              </a:rPr>
              <a:t>Vocab</a:t>
            </a:r>
            <a:r>
              <a:rPr lang="en-US" sz="3600" b="1" dirty="0" smtClean="0">
                <a:solidFill>
                  <a:srgbClr val="7030A0"/>
                </a:solidFill>
              </a:rPr>
              <a:t> Word and Draw the picture in your notes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chemicalparadigms.wikispaces.com/file/view/glass_of_water.jpg/33790805/glass_of_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657600" cy="4419600"/>
          </a:xfrm>
          <a:prstGeom prst="rect">
            <a:avLst/>
          </a:prstGeom>
          <a:noFill/>
        </p:spPr>
      </p:pic>
      <p:pic>
        <p:nvPicPr>
          <p:cNvPr id="33796" name="Picture 4" descr="http://cdn.arstechnica.net/wp-content/uploads/2012/07/negative_refraction-640x3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67000"/>
            <a:ext cx="6096000" cy="4191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57600" y="0"/>
            <a:ext cx="5486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copy in notes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1.bp.blogspot.com/-pl1RJpFNNgY/TnVqquL8N7I/AAAAAAAAAJk/GEjL7SvKb3I/s1600/light_behavior_530.jpg"/>
          <p:cNvPicPr>
            <a:picLocks noChangeAspect="1" noChangeArrowheads="1"/>
          </p:cNvPicPr>
          <p:nvPr/>
        </p:nvPicPr>
        <p:blipFill>
          <a:blip r:embed="rId2" cstate="print"/>
          <a:srcRect t="45527" r="67500"/>
          <a:stretch>
            <a:fillRect/>
          </a:stretch>
        </p:blipFill>
        <p:spPr bwMode="auto">
          <a:xfrm>
            <a:off x="0" y="0"/>
            <a:ext cx="7239000" cy="6805281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4953000" y="0"/>
            <a:ext cx="3962400" cy="3429000"/>
          </a:xfrm>
          <a:prstGeom prst="cloudCallout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81600" y="5334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Copy the </a:t>
            </a:r>
            <a:r>
              <a:rPr lang="en-US" sz="3200" b="1" dirty="0" err="1" smtClean="0">
                <a:solidFill>
                  <a:srgbClr val="7030A0"/>
                </a:solidFill>
              </a:rPr>
              <a:t>Vocab</a:t>
            </a:r>
            <a:r>
              <a:rPr lang="en-US" sz="3200" b="1" dirty="0" smtClean="0">
                <a:solidFill>
                  <a:srgbClr val="7030A0"/>
                </a:solidFill>
              </a:rPr>
              <a:t> Word and Draw the picture in your notes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Sound is produced by vibrations</a:t>
            </a:r>
          </a:p>
          <a:p>
            <a:r>
              <a:rPr lang="en-US" sz="3600" b="1" u="sng" dirty="0" smtClean="0">
                <a:solidFill>
                  <a:srgbClr val="FF0000"/>
                </a:solidFill>
                <a:latin typeface="Footlight MT Light" pitchFamily="18" charset="0"/>
              </a:rPr>
              <a:t>Vibration</a:t>
            </a:r>
            <a:r>
              <a:rPr lang="en-US" sz="3600" dirty="0" smtClean="0">
                <a:solidFill>
                  <a:srgbClr val="7030A0"/>
                </a:solidFill>
                <a:latin typeface="Footlight MT Light" pitchFamily="18" charset="0"/>
              </a:rPr>
              <a:t>: the complete back and forth motion of an object or material</a:t>
            </a:r>
          </a:p>
          <a:p>
            <a:pPr lvl="1"/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Example:  </a:t>
            </a:r>
            <a:endParaRPr lang="en-US" sz="48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2954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http://www.ilmoamal.org/bms/attachments/course_pics/pr_sc_4_unit23_guitar_sound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10000"/>
            <a:ext cx="9144000" cy="305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QTEhMUExIVFBQVGBwbGBgYFxgYHBsfHxwYGR0bGhgaHCghGRolGx8dLTEhJSotMC4uHiE/ODQsOygtLysBCgoKDg0OGxAQGywlICYyLDI0LSwsLCwsNCw3NCwsLCwsLCwsLCwsLCwsLzQsLCw0LCwsLDIsMCwsLCwsLSwsLP/AABEIAMsA+AMBEQACEQEDEQH/xAAbAAEAAgMBAQAAAAAAAAAAAAAABAUBAgMGB//EAE8QAAIBAwIDBAUGCgcGBAcAAAECAwAEERIhBRMxBkFRYSIycXSBMzVCYpGzFCM0UnJzgqGytAckQ1OSosEVg5PDxOFEpLHRJVRjZHWj8P/EABkBAQADAQEAAAAAAAAAAAAAAAABAgQDBf/EAD8RAAIBAgMDCQUGBgICAwAAAAABAgMRBCExEkGBIjJRYXFykaGxEzRCssEFM1JiosIUI4KS0fA1gyRzQ+Lx/9oADAMBAAIRAxEAPwD7jQCgFAKAgcL4zBcZ5Mgkwqttn1X1aWGRup0nBHgahNPQlprUn1JAoBQCgFAKAUAoBQCgFAKAUAoBQCgFAKAUAoBQCgOdxOqKWdlRR1ZiABk4G586tCEpvZirvqBB47xFrdBNpDRIczddSp3yKB62nqR+bnG4we+FoRry9ne0nzehvofRfRPp1yzVZO2ZXX7fgjG6jObaQg3CDcLn/wARH4AbFwNiMsNwdeikv4lewnz1zX0/kf7XqnydGrQ8s9x6MGvOLigFAKAUB4j+jb1U9wsv+orLhfi7TRX3dh7etRnFAKAUAoBQCgFAKAUAoBQCgFAKA4S3kasEaRFdsYUsATk4GATk5NAd6AUAoBQCgI8d0r8xY3Uuh0t9LS2AQGUEHoQcbbV0dOUNlzTs8+1dRFyBwy+54kguI1WZBpmj9ZWVgQHTPrROM9emCDuK71qXsXGrSb2Xo9Gmtz6JL/DWpCd8mcez7mJ5LOQk8oBoWO5aEkhQSerRkaSepGgndq6YtKpGOJj8WUuqW/hLVcUtBHLI07PoENxYuAViwYwdwYJdWhd+oQq6Y/NVfGpxbc1DFR1lr31a743Uu1siP4Tp2VkKrJauSWtX0Anq0ZAaJie/0DpJ72RqrjoqUo146TV+yWkl459jRMegvKwlhQCgFAeI/o29VPcLL/qKy4X4u00V93Ye3rUZxQCgFAKAUAoDmlwpZkDAuoBZQRkBs6SR3ZwceyrOElFSaye/1Brb3SOXCMGKNofH0WwGwfA4IPxFTOnKFnJaq67Bc04fepMgkjOVJYbgg5VijAg9CGBHwqatKVKWxLXLzV15EJ3JNcyRQCgFAKA8P2pUfhZOBnVw7+cestT76J3h93I9xWo4CgFARry+ji0cxtPMcIpIONRzgFsYXJ2GcZJA6kCulOlOpfZV7K/D6239WeiIbsQe0F7JbgTjDQR556Y9IJtmVCN8oMkr3rnG4APfCUoVm6Tyk+a91/wvvaJ7n1XtEnbMjdok5Wm+i3MS/jguDzYNyw82TJdT12I6Oa64R+0vhanxaX3T3cHzX47kRLLlI17SkR8i+Q/InEh7mgkKiTPkuFk/3eO81ODvPbwsvi076vbxzjx6hL8R07Ujlm3uh1glVX7sxSkRyZPgCVf/AHYquB5anQfxJ270c145x4kyyzM8Y/F3dnMM4cvbv4YdeYhPseMAfrD40w/Lw9Wm91pLg7Pyd32B5NMXX4riEL9FuYnibzeP8bH/AJDPSH8zBzjvg1Lg+TLz2Q8pEyS/YXccGBpaGSQnfOVeJQPDGHP2CuKop4d1d6kl4qT+hN87CG+Y3csGBoSGGQHfOXe4Ug74xiNcbd5+ESoxWHjV3uUl4KL+ovnYcKv2kkulYACGYRrjO45MEuTv11OemNsVNejGnCnJfFG7/ukvRBO9yHa8adrKa4KrrjNzgb4PJklRc753CDPxrrPCxjiYUbuz2O3lKLfrkRtZXKP+j5wgXUHQfgtnGOYjx5cfhGVXWBqYDGw8a86nQlCdSKTsm/BbzvVmpKPYevnvlSWKM51S6tJxtlQGIJ7iRkj2GtEKMpQlNaRtfj/vmcbmqcQUzvBgh1jSTJxhgzOvo75yCu/tXxqXRkqSq7m2uKs/O+XYxfOxpwziBkedGXQ0MmjGc5Uqro4271b4EEd1WrUVTjCSd1JX43aa4NeFgnciWt/NNaysgVbhOdGNiV5iM6A4PVSQD16Gus6NKliIqWcHsvrs0n4rQhNtEfiXGGawivYSVULHOy7HMezSIfAiMt8VFdKOFjHFyw1TN5xT/NpF+NuDIcuTdHftNIyC2nVyFjnTWAThkkzAdQBwQpdXyemiqYKMZ7dJrNxduprlZdtrcSZbma8WHLvLOUZ/GGS3fwwyGZSfMNFgfpmpw/Lw1Wm91pLg9l+Ur8A9UxcZTiMJ+jPbyIx+tGyPGM/ovL++ohaeDkt8ZJ8Gmn5qI+Izw30L68j7pEhmx5kPCx+yJP3eNK3KwtKfQ5R9JL5mFzmY7MYV72Ibcu6c4zn5RI5yd9xlpG+OcUxt5RpT6YLybj6JCO9F7WEsQuNX/It559OrkxPJpzjVoUtjODjOOuDXbDUfbVoUr22mlftdiG7K5rxbiPJjR9OrVLDHjOMc2VIs5wemrOO/HdU0KHtZuN7WUn4JvztYN2HE+I8prddOrnS8vOcafxckmroc+pjG3XypRoe0jN3tsq/bmlbzDdjM/ENNzDBpzzY5X1Z6ctoVxjG+eZ1ztjvzsjR2qMqt9HFW7dr0t5i+djynad/66R/+OP8A52Qf6VmrULKnWvq5K3You/Ha8jvTlyJLsPc1Y4igIMd2s6SrDIUdS0ZOn0o3xsSjjzDDIwQQdwa7um6MoupG6dnrk12rwe9PLUi99CHw65/CEmtrqNObGAsydUdWB0yIDvy3AOx3BVhk6cntWh7CUa1CT2XmnvTWqfWvNNPK9iE75M17MzvoktpiXltm0Fm/tIyMxSHxLJs311epxsI7Ua1PKM87Lc/iXB5rqaEehmvZReWk1qdxayctMjrEVWSMb9dKNoz36KnHPblGuvjV33rtS8WtriI9Bw7PWoe0ns33ETy25BwcRnJjH/AdKvi6jjiIYiPxKMuPxfqTIisrG3DkN5wsRvtJJA0UmMejIFMT4O4yJAfspWawuO246KSku7qvFBcqJG4vfc3hUd0wwUWC4I7wY3jlYb9fVI8/jXTD0fZ490FvcoeKcV6kN3jcsO1YwttL3xXUJ/4jfg5/dKf/AO2OfA5ucPxQl5Lb/aWluYn+cofdZvvbekfcpd+PpMfEZtfnG591tvvbyon7lDvz9KYXOfD6js98txH3ofytrU4v7uh3P3zEdWVVj803ftv/AL+5rVV/5Cn/ANXywKrmviTO0sebBHHWJreUf7uSJzjzKgj41xwT/wDLcfxbcfFNepMuaSe0a4eycdUuR8Q8csZH+bP7Irlg3yasemPo0/pbiTLcZuRjiFuega2nB8yslsVHtwX/AH+FIZ4Oa6JR9J3+g+I1tRjiNwB9O2gY+0SXCg/Z/wCg8KmeeDhfdKXpEfEY4Aum54gvTM6OB5NBCCfi6t9lTintUaMvyteEpfRoR1Zx7PWgeylt2A0q9xDjG2gSSKg0nbHL07dMGr4uo44mNZatQlxsm/O5EVybEO9maTgZf+0/Ag+xIw6xB9t8gqw+0V2pxjT+1dnd7S3Bu3miHnDgWPapxyYJO5bm2Pn6U0abf4vsJrNgU/aTh0xn5Rb+haWngdOPjE1g/wCbcEH2PBOuPMaip+FVwjvTrR6Y+kov0uJaoxI2OIxj8+1kPs0Sxfbnmfu86JXwcn0TXmpf48x8Q4W+L29Tv0wSZ8mV0x7cxn7RU11fC0pd5eDT/cFzmXdYSxTdtPm++92m+7etv2b75R78fVFZ81nPtX8hF71afzMFTgPvZdyp8khLTwHaX5Xh/vf/ACLimD5lbufugJaozffONp7vdfx2dKXudTvQ9KgfOXH6HnO1U6rxDSzqGb/Z2kEgFsXsmdIPXHlWfEL/AMaj36ny0ztTeU+xfU9hdX55MkluFnaMsNAbGShw6A4OH2IAPfjOOtTCivaRhVeynbO256Ps+hybyyKri16FSHiELMYtKGVcnDwMM69J2DJq152OAw7xWuhS2pSwlRLau7dU1uv0StbtsyrfxI68cXkTwXS7BnWCfwZJDpjY/WSUrg+Dv4iq4Z+1pToPcnKPU1nJcYrxSDydzbi6cu7tJx9MtbyeaspdCR34kQAeGtvE1GHe3h6lJ7rSXasn4p+SJeqZmddHEYmH9vbuj+2J1ZD7MSSZ9o8KiL28HJP4ZJr+pNP5UPiEaaeJOR/bWy6vbFIwU/ESn7BRvawST+GTtxSv8o+Izw70b68UfSjt5T7W50X26Yl39nhUVs8LSk9zmuC2X6yYXOZt2XGEnUdFuZ8ftSs5/wAzGmOzlB/lh5JL0QiVVpa8zhV1ANsC8hHeBiSdBgfmjAwPACtVSpsY+nV/9cvKL8WVSvFrtJnH5lfhrSn1RGkpzuQEKS52z6QAyPMVxwsXHGqC1u4+N4+BMubc7T/OUPus33tvVI+5S78fSZPxGbX5xufdbb728qJ+5Q78/SmFznw+o7PfLcR96H8ra1OL+7odz98xHVlVY/NN37b/AO/ua1Vf+Qp/9XywKrmviT+0p/8AhVye8WjkeRERII8wa4YL3+n316ky5rOvaokxQAes11bY+E0bt/kVqpgbbc29NifytLzaJlp4G3ET/XbMd+ic48sRDPsyR9oqKPutV9cfqHzkC2eIgDPo2pLeHpSLp9vqP7MedLWwd3vn6J39UPiHCmzd3xH0TEh/SEesj/C6/bSurYeknv2nwvb1TC1Zns0drn3mX/1FRjNafdiI7ynjOeBSEbg2cuP+G9bXl9qrvx9UV+DgT+0/5HF+us/5m3rPgveZd2p8kiZc3wJPaPrae8p/DJXLB6VO6/VEy3Glz85W/utx97Z1aHuU+/D0qD4l/vQa8P8AnK993tf4rupq+5Uu9U9IBc58PqX1YCxTdtPm++92m+7etv2b75R78fVFZ81nPtX8hF71afzMFTgPvZdyp8khLTwHaX5Xh/vf/IuKYPmVu5+6AlqjN9842nu91/HZ0pe51O9D0qB85cfoQ5+Jxw8SlEmocyC0RSEZhqaa6RQSoOnLMoyf9KrUklg6af45+lMlRbbfZ9Sb2afL3pHqfhTBMYxtHCr/AP7hID5g1bGK0aSeuwr+Mmv02IjvIPDCv+yn5nyXKn6Z+SzJpzjfVy8Zx35rvW2v49bHOvH+7K/Da0IXNNuMk/7Mj5nymm38PldcWjpt8rjy+FRh0v457GnL/ttK/wCniHzSZ2rzotwvrG6t8eQEil9/1Yf25x31xwFtqbemxP0dvOxMhxcZu7EDYhpWPdlBEVI8/TZDjyz3Cow+WHrX/KuN7+if+sPVC534jb/Utp8/tSW2Mf4D+6kMsHPrlDyU/wDI+IREf7Rl6Z/BYs/8WbGf34+NJX/go9+XpEfEadmfluI+9/8ATWtWxv3dDufvmI6sj8C/Iro9xmvSPMGecgjyrpiveafdpfLEiPNfE5ca+ZJfcT9zV8N/ykf/AGfuIfM4E+f5yh91m+9t6zx9yl34+ky3xGbX5xufdbb728qJ+5Q78/SmFznw+o7PfLcR96H8ra1OL+7odz98xHVlVYfNV37b/wC/ua1Vff6f/V8sCq5r4mOJ8YinsTHES7MLZCCjrgTSLGrjUo1L6x22OnrXDBtfxjd+btvwTdvKxaaajmi14+dU9jGD1nMjD6scUh8NhzDHv8O/emE5NKtN/htxbX0TEtUHbVxJAP7G1fV/vpY9P3Lf9tsktnBO/wAU1+lO/wAyHxCwOriF0w9WOGCPP1szSMDv1CvGf2qVeTg6a3uUnw5KXmn4Bc5mvZrd76XI0yXLAeyKOKA/5o2/7VOMyjRp71FebcvRoR3sicGvRFwt7k7Blnudx3SNJONvYw2/fXbEUnUxyorc4w8Eo/QhO0bmvGLPl8IFvuCYIrYZ9IgvogHTqct7PZU4er7T7R9t+aU/C8voQ1aFif2rXKW6Y9e6gwOgOhxKc+QCE/AVnwLtKcuiEvNbP1LS3GePbz8PX/7hmI7sLBP18cOU2/8AamFypVpflS8ZR+lxLVAYPET3mO1H7PMlPT9Llf5R5VGawfbP0X02vMfEOEAG8vm6kGGPPksYcL8DIT+1U4i6w9GPefi7X8rcAtWXdYSxTdtPm++92m+7etv2b75R78fVFZ81nPtX8hF71afzMFTgPvZdyp8khLTwHaX5Xh/vf/IuKYPmVu5+6AlqjN9842nu91/HZ0pe51O9D0qB85cfoUHaf8vb2cN/npaz4j3aj36ny0ztT0n2L6nsuJWzSRSRq5jLqVDgZK52yPPw86ijUUKkZyV0np0nJq6KnjXDi0UNlDHphbCyMMaUhTTmMeLOMIB4Fj3b68NXUZyxNR3ks0t7k759ked22W8q1lZDjR59xBbLgqjLPPv0VCTEv6TTBSB4Rt5ZYZexozrvVpxj2vnPsUcu2SDzdhxBudfW8I3W3Bnl8AxDRQqfM5kby5Y8RUUl7LCzqPWfJXZlKT4WS49oecrGwPN4ifzbWDHf68zZwfNUiHwkp93g+ucvKK+rl+knWQsyZOIXDfRhhiiHT13LyuPHOjk9fHbvpUtDBwjvlKT4K0V57QXOM8IOu8vpBnC8mDyOhWlOPHebGfLyyYxHJw1KHTtS8Wo/tC1Znso2YZZDsJLidht9ESuqn4qoPxpjlapGHRGC47Kb83YR0KVnxwGZ98yWk0nxlV5NvAZfbvAralf7WjHonFf2tL6Ff/jLftSgFkUIBDGKLTtg65I4wuOmkk4PdiseBbeKUlu2n4Ju/bkWlzS2ayQyrNg8xUZAcnGlirEY6dVXesiqyVN09zafFXX1JtncJZoJWlA9N0VCcn1ULsox7Xb7aOrJ01T3Jt8XZP0QtncW1mkbSsowZX1vuTltCR58vRRfspOrKain8Ksuy7fq2LHKPhUSwvAFPLfmahk781md9+oyWb2Vd4io6iqt5q3kkl6CytY8t/Ry2QpPfY2X/UVgoSc5Tk9WzRXy2ew9ritBwMBBknAyQATjcgZwCfLJ+01N3awOVvaIhkZVwZG1ud920qmd/qqo+FWnUlNJSeisuy7fqyLEVuEILZ7eMmJWV11A5YF9RZstnLamJye+uyxMnWVaebTXZlay7LKwtlY58V4TzIY4EwkQaMOvjGhB0DyOAp8iamhidiq6ss5Z27z38L37SGrqxtxnh7TNbAFeXHMJJAeraFYoBt3S6D3erTD1o0oze9xsuNr/AKbriGr2NeIWbyXVq2PxUPMkLZHrlREgxnPqPIc9Nh5VNKrGFCor8qWyuF7vzSDWaOb2rPxBZCpEcFuyqSNmaV1JwfqrEM/pirKpGOEcE85SXBRTt4uXkLco14Opa6vZSpADRwrkEZVE1kjPUa5WG23ommIajQpQT3OT7W7ekV4hatmvZNw63Mw6TXMpBz1EZFuD5bRfZipx6cHCm/hjHz5X7hHey9rCWInF7ETwTQklRLG8ZI6gMpXI8967Yes6NWNRfC0/B3IaurGvE+HiZFQsQFkikyPGORJQPYSuPjSjWdKTklqpLxTX1DVxxDh4laBixHJl5gx3nRJHg+WHJ+FKVZ01NJc5W80/oGrmZuHhp4p8nMcciAdxEhiJJ9nLH2mkazjSlStq0/Da/wAi2dzyXadP66T58OH/AJ2Q/wCtZ61dtU6NtHJ37VFeWz5nemuRJ9h7mrHEUBCFmIklMCLzHLP6bMAznvd8M2Og78AAAYAFd/a+0lFVW7KyySyXUsl19bzeZFraFcgSxid3YzTzvlsDDTSlQqpGn0QFUADoqrljszVoe1i6ijFbMIrhGN7tt783d9LdktERzUbcOjFnbSTXLAOdU1w4yRqxkgd7KigKo64UVFZvFV406KyyjFdX+W831thclXZjggMFtLPc+g8heebOPQBGQpI2OiJUXP1aYlqtWjSo5pWjHr6/6pNviFkrsiWMzWvDXndcTOJJih68yVmdY/aGZU+FdqsI4jGqlF8lWjf8sVZvwTkQso3M8StvwXhYt0Pp8qO2Q/Xk0wq3+Js0o1P4jHOtLS7m+xXk14KwatGx37TRAW8NuoAEksEQH1Q6s4APX8Uj+PTfbNc8FJutKs9ylLjZpfqaEtLG/af0ms4f725Qn2RBrjx6ao1+2owXJjVqdEX+q0fRsmW5F7WAsKAUAoDxH9G3qp7hZf8AUVlwvxdpor7uw9vWozigFAKAUAoBQCgFAaxxhQAoAA6ADA+ypbbd2DaoAoBQCgFAeP7R2crXYKxOysbL0gPRHLumkkyc7aU3/wDSuE4N1IyWiOsZJQaPYV3OQoBQGrICQSASOh8O7bw2qbtZArr/AIWZpo2kfMMWGWIDGqQEkO7Z9ILtpXAGrc5wunRSxHsqclBcp5X/AC9CW6+99GStnerV2Qb3N5LyVB/BonzO3dI6nIhXxUNguenohd8uB3pWwtP2j58lyV0J/E+trmrr2suTeHynbcZum/CrpI13gtWDytjZph8nGD0Oj128Dy/OkF/D0HN86asuqO98eaulbXUHmxO34RfIg3jsxzHPdznUrGvtWMuxHdrjNIr2OFcnzqmS7qzb4uyXZIay7Da6/HcQhTYraxtK3k8mYov8gm6+IqIfysHKW+bUV2LOXnskvOQRubxFseraw48uZMQxB+sscan2S+e5r2eDXTOXlHLwbb4xGsuwvqwFhQCgFAeJ/o3RgPSilj02lpGeZFLF6Sc/Uo5ijVjIzjPUVnw8HHav0natJO1j21aDiKAUAoBQCgFAKAUAoBQCgFAKAUAoBQCgFAKAUBxvIDIjIHePUMakIDDzUkHB88VenPYkpWTtuenEhlZdj8FhSG0gLOxKxjDaFJyxkmk3wuckknUx6ZJrVT/8io6ledktdL20tFdO5blvskQ8lZG9vFHY2zM7khAXlkO7SMd2YgdWY9FHkB3CqzlPF10orXJLcluXYt74sZRRF4Y/4NbTXVzlXkLTSjqUGAEjGOpWMKuB1bPjXWsvb1oUKOaVorr6ZcXd9S7CFkrsldmbN44S0oxNOxllHgzYwme8IgVM9+muWNqxnU2Yc2K2V2Lfxd3xJissx/tZhjMexIG2SdvRfbychfPO2ayFjez4uHbTp3wTlSGGAzLse/1f3jbrgDm3H0GnYb7esuNzjJPTT1yevlQFhDdBtGzekoYei2NxndsYB+NAQRxoEZCEjGTgg42kOPM4RvLJGMg5AG0PFw7lVGwYqe/opfb4Y/fQEV+Otn0UUqBqY6s7agu2NievhjH2ASxxYcwx4AYFQcsAPS1bZ/Oyp276A423HA6oQoJcLgBgfWbT170B+l+7uoDe54xjSETJZUYajjZ207+zy8vaAFtxjVgFQG2BywAz3gZ3znoO8fZQE+zn1xo+3pKG2ORuAdj3jzoDtQCgFAQuJwyMv4tsMA2NyATpIAOO7z7jg91AceXcFj6eF1bepnGpPI7adWO/fegMRJc7ZZcbZzjPcGIwMd5I9i56mgNS9wZHAzgMuMhdONT6gMgEjRpyc51dNqA72Bm5alwNRxnVgHoM50jGdWfhjvzQHOSOfV6LYXO/qnYvnbIyDp2xuN+7FAacOa4ZwXJCd4KqCfRGfAgaumxyAc91Acls7hjlpGUalOzKPzQ42Hq41YHXcZ3oDsiXAK5YlcLqxy85wMkbYxqzkEdBt1xQGkMVyNILHHogk6CegDnp1z0wMdc74oDpPDO3LGvSNK6yoXOfpekfV8sA9/TagNLaG4XAZywGjOyZ9X0jqPX0+uw26UBYWKsI0DklwoDE4yT3n0dqA43nDElkidyzCLJVCRo1bYkK43dfo5OBknGcEd6deVOEoxy2tXvt0dj39OmmRDVyveB7qcF1ZLa3clVYYM0inAcqf7JDkrn1mw3RVLd1OOHpWi7zktV8MXu7z39Cy1bSjVl7WEsKAUBzWBQMBRjOcY785z7c0B0oBQCgFAKAUAoBQCgFAKAUAoBQCgFAKAUAoBQCgFAKAUAoBQCgFAKAUAoBQCgFAKAUAoBQCgFAKAUAoBQCgFAKAUAoCp4nxVreRTKo/BmAXmAEmNycfjB/dtkYceqeuxyNdHDqvBqD5a3dK6utdG/dnkVbtqW1ZCwoBQCgFAKAUAoBQCgFAKAUAoBQCgFAKAUBgnHWgONteRyZ5ciPjrpYNjPTODtQHegFAKAUAoBQCgFAUlveSQTiGdtaTFuRKQAdW7GGTAA1aclWHrKpB3XLbZUoVaTq0lZxttR6tNpb7Xya3Nq2Tsq3s7MuZIwwKsAykYIIyCDsQQeorGm4u61LFFwNjbymzckoF12zHcmMYVoyfpNGSu53KsnUhjW/EpV6f8TFZ3tLvap9kvVPRWKLJ2L+vPLigFAKAUAoBQCgFAKAUAoBQCgFAKAUAoCLxX5Cb9W/8JoDzfZBALmfAA/qtp0H17usmE0ZpxOqPXVrMwoBQCgFAc4LhXBKMrgEqSpBAKkhht3gggjuNWlCUHaSt2+QIXGeErOq7mOWM6opVxqjbpkZ6gjYqdmGQa7YfESot5Xi8nF6Nf7o9U80Q1c14DxMzKyyAJcRHRMgJIDYyGUnrGwwVPgcHcEC2KoKlJSg7wlnF9XQ+taPx0aIi7nbjHDluIXiYldQ2ZdmRhuroe51YAg+IFc8PXlRqKpHduejW9PqayZLV1Y4dneINLFiUATxMY5gOnMUDJX6jAhl+qwrpjKMadTkc2Wcex9PWtH1pkRd1mce1duxh5sYzNbMJox+dpB1Jn68Zdf2vKr4CcVV9nN8mfJfHR8HZ8BJZXLW1uFkRJEOpHUMpHeCMg/ZWWcJQk4S1WTLJ3OtUAoBQCgFAKAUAoBQCgFAKAUAoBQCgFAReK/ITfq3/hNAed7JflM/utr/AB3dZMJozTidUesrWZhQCgOF9eJDG0kh0ogyzYJwPE4GwHeegGSdhXSlSlVmoQV2/wDf96SG7HZWBAIOQdwR31Rpp2ZJQ8Zga3c3cIyOtzGP7RAMcxR/fIN9t3UaeunTvw81XisPUfdfQ+h/ll+l59N6PLNF5DKHVWUhlYAgjoQdwR5YrBKLi3F6ouUfHhyJobtdlyIZ/AxsSEY+ccpBz3K8nw3YX+bTlh3rzo95ar+qK8Uiksncv6wFyhf8TxBSNkvIyD+tiwV/aaIvnyiWt6/m4N9NN/plr4St/cymku0vqwFyi7InQk1uf/DTPGB4IcSxAeQidB8K34/lSjW/HFPjzZeMk3xKw6C9rAWFAKAUAoBQCgFAKAUAoCBccR03MMGnPNjlfVnpyzCMYxvnmdc7Y787d4UNqjKrfmuKt27XpbzIvnYn1wJIPBuIc+LmadPpyLjOfUkePOcDrpz8a74ij7Gexe+Sfik/qQndGeI3/KaAadXOlEfXGMo756b+r086UaPtFN35qv5pfUN2JtcCSDw3iPNe4XTp5EvLznOr8VFLnpt6+Mb9POu9aj7OMJX5yv2ZyX0ITvcidseI/g9jczadeiNvRzpznbrg46+FThaHt6qp3tcSdlcrOyf5VP7ra/x3deZhNGasTqj1lazMKAq+L8Re3ZZGCm26StvqjJO0h3wYvzuhXruM41YehGsnBc/d0Pq73R06a2vVuxZ1lLHn7NRZ3CwDa2nzyR3RSDLNEp7kZMsq92hwNtIHo1H/ABVF1Xz487rjopPrTyb33Ted2UXJdj0NecXPP9nByJZ7P6EeJYfKKUt6H7EgcDwUx16GM/nU4Yje+TLvK2f9SafbcpHJ2Lbidis8MsL+rKjI3sYEHHnvWShVlRqRqR1TT8CzV1Yi9mLxpbWJpPlACkn6xCY5P86tXXG0o068ow5uq7HmvJkRd0R+1/owpNt/V5opcnuUMFkOR0/FM+/27Zrp9n8qo6f4oyXG11+pL/8ARPS5eVhLFJB6HEJV7p7dHHtjdkY/EPH9ntrdLl4OL/DJrg0mvR+JX4i7rCWFAKAUAoBQCgFAKAUAoCiv/nKz93uv47St9L3Kr3oekyr5y4/QvawFik7G/ko/W3H8xLW77R+/4Q+WJWGhntH69j70PupqjB82r3P3REtxdViLFF2b+W4j72P5a1rdjPu6Hc/fMrHVjtvCr2UyMMq+hWHTILoCMjyqPs52xEWuv0YnoTOF8Eit2dow+p1RSXkkk9FNZUDWxwAXbp41ghCMFaKOkpOWpLgukdpFVgWjbS4/NJVXwf2WB+NdZU5RSbWTzXZdr1RW5U8ala3mhuNR5TlYZlJ9EBmxFIAehEjBTjqrkn1RjXhoqtSlRtyleUXvyXKXFK661lqyrydy6kjDAqwBBGCDuCDsQaxJtO6LFJ2WZkE1q7ajbOFQk5JiYBos+JUZTJ3PLz31uxyU9mvFW21d95ZS8ed1XsVj0EjtRYNNayqmOaoDxE90iEPGdvrgVzwNZUq8ZS5ryfdeT8mJK6JnDL5Z4YpkOUlRXX2MAR8a41qUqNSVOWqbXgSndXKvjZ5d3Yyj6bvA36LoZB/niX/Efjqw3Lw9WHQlJdqdvST8CHqmXtYCxQ9mTiS/j6CO6JUeAkihmP2u7n41vxucKM+mHo5R9EkVjvRL7T23Ns7qPIBeGRQT3EowB+Brlgqns8TTn0SXqJK6ZK4dPriifprRW8eoB699ca0NipKPQ2iVoVvEUxf2b+Mc8Z+PKkBz5cvp9atVF3wlWPXB/Mvr5EPnIu6wlhQCgFAKAUAoBQCgFAKAor/5ys/d7r+O0rfS9yq96HpMq+cuP0L2sBYpOxv5KP1tx/MS1u+0fv8AhD5YlYaGe0fr2PvQ+6mqMHzavc/dES3F1WIsUXZv5biPvY/lrWt2M+7odz98ysdWdO135LJ+lH94lV+z/eFx9GJaFzWMsUlkujiFyOglhhkxtuwM0bE+ekRDfw8q3VHtYSm+iUlw5LXncqucybx2yE9tPCf7SN18MZUgEHuIPfXDC1fZVoVOhpkyV1YzwO751tBL/eRI/wDiUN/rTE0/ZVp0+hteDsIu6uQXGniKY25tq+frcqSPT/h5rf4vKu65WCf5ZrhtJ38dleBHxF3WEsU3ZA/1ZV2/FyTR4AwBy5pIwB5ALj4Vt+0Pv3LpUX4xT+pWGhjtYcQxt3rc22P2riJD+5j8cUwGdSS6Yz+Vv6CWngXVYixTcM2vL0DYHksfNihUk/sqo+Fba+eHpPvLhe/q2VWrLaVQVIIyCCCD31ji2ndFiq7GuTw+yJJJNtCSTuT+LXcmtf2iksXVS/FL1ZWHNRrxw4uOH4753B9n4Nctj2ZUH4CpwudGt3V88P8AIlqi6rEWFAKAUAoBQCgFAKAUAoCiv/nKz93uv47St9L3Kr3oekyr5y4/QvawFik7G/ko/W3H8xLW77R+/wCEPliVhoZ7R+vY+9D7qaowfNq9z90RLcXVYixRdm/luI+9j+Wta3Yz7uh3P3zKx1Z07Xfksn6Uf3iVX7P94XH0YloXNYyxT2aM19cuVIRYoY1JBGTmWR9JIwww0YyM7gjbetlRxWFhFPNuTfZkl2aP/bFVzmSeP3vItp5f7uJ22wTkKSAAdic1zwtL2teFPpaRMnZXNuCWnJt4Iv7uJE8fVUL/AKVXE1Pa1p1Olt+LuErKxAkOriUffybVyfLmyRhc+3lN9nnWhcnBP801+lO/zLxI+IvKwlij7FkG0Rx0leWUHxEkskgbyyGBx3Zrd9o5Yhxe5RXgkrcLFYaGe1ZykEf95dQAePoSLMcfCMk+QNRgcpTl0Qn5px+viJF3WIsUXBH1XfEG/NkijGOmFhjk+3VIf3VuxK2cPRXSpP8AU16RKrVlrfy6IpGGMqjHfpsCd6y0o7U4x6WiXoROzEISztUG4WCIDPkiiuuNk5YmpJ75S9WRHRHDjK5urAdyySP8RBImPZhz9grph3ahWfSor9Sf0D1RdViLCgFAKAUAoBQCgFAKAUBRX/zlZ+73X8dpW+l7lV70PSZV85cfoXtYCxSdjfyUfrbj+Ylrd9o/f8IfLErDQz2j9ex96H3U1Rg+bV7n7oiW4uqxFii7N/LcR97H8ta1uxn3dDufvmVjqyP/AEkyleGXbKSGWPII6ghlII+NT9mK+Kgu30YnzTl2SdufOhkkdeRbuA8jvhma5DEaycZCrsNtq8fDVJTT2jTXhGLVj1VaTgU/G7N55LePT+IDiWVsjcxlWjjC9d5MMT0xGR9KtmGqwownO/LtZLtupPwy433FWrltJIFBZiAoGSScAAbkk9wrIk27LUsUnZZTJzbthpNywKAjBEKDTED35YZfB6GQjurdjmobNCPwLPvPOXhzevZuVj0nbtVemO2cIcSykRQ+OuT0QQO/Tux+qrHuqmBpKdZOXNjyn2LN+Oi62hJ2RYWFosUUcSDCRoqKPJQFH7hWerUlUnKctW2/ElKysVHEfxt9ax90CvcN0wCQYIwR5hpSP0K10f5eFqT/ABNRXzS8LR8SHnJF9WAsUXZAaopZv/mJ5ZOucqG5SHrjeJE6f+5rd9ocmcaf4YxXG20/1NlYaXNu2x/qNyg6ypyl/SlIiX97D/vT7N96hJ/C9rhHlP0E+ay5RcADwGKxN3dyxSXfpcRth3R287EZ72eBVOO44D7+Z8620+TgpvplFeCk39Cr5yL2sJYUAoBQCgFAKAUAoBQCgObQKWDlVLqCFbAyA2NQB6gHAyO/A8KspyUXFPJ7vT1B0qoOcMKoNKKFGScKABkksTgd5JJPmatKUpO8ncCWFW0llDaTqXIBwcEZGehwTv5milKN7PUHSqg5xwqpYqqqXOpiABqOAuWx1OABk9wHhVnKUrJvTTs1BF45Ar28yuqupjbKsAQdidwdjvSE5Qe1F2fUGUPZL8pn91tf47usWE0ZpxOqPWVrMwoCFxbhq3CCN2YR6gXUYxIBvofI9QnGQMZAwdiQe9Cu6MnKKztk+h9K6+jo11SIauSZpVRWZ2CIoJZiQAoAySSdgAO+uUYynJRirtklJwxGuZxdOhWJFItlbIY6tmnZD6hZdlB3Cls41lRurNYek6EXeT5zWmWkU99nm9zdrXtd0WbuXdxMqKzuwVFBZmJwAAMkk9wArDCMpyUYq7ZcqOzMLMJLqRSr3LBgG2KxLkRIR9E6SWI7mdq2Y2Si40IvKHnJ85+OSfQkVj0nXtRetFbvy/lpMRwj/wCo/or8ATqPkp8KpgaUalZbfNWb7Fm/HRdbEnZE7h1msMUcSDCRoqL7FAA/cK4VqsqtSVSWrbfiSlZWKrjzcy4s7cd7md/0IcY+POaL7D3iteFWxRq1urZXbL/6pkSzaRe1gLFHwk67y9k7k5UA/ZUzMR8ZsH9Dy33V+RhqUOnal4vZXy34lVqy8rCWFAKAUAoBQCgFAKAUAoBQCgFAKAUAoCLxX5Cb9W/8JoDzvZL8pn91tf47usmE0ZpxOqPWVrMwoBQHOeBXUq6q6nGQwBGxBGx8CBVozlB3i7PqB0qoKG8t3upuW6FLWJgW1bGdxghQO6FTgkn1yMY0g6t9OcMNT24u9SWlvhXT3nu/Cs9dKvN9RfVgLHn7M/hV1zv7C21LCf7yQgrJIPqqMoD3kyeVehUX8PQ9n8c7N9UdUu185/09ZRZu56CvPLlB2ePOmuLs7q5EUP6uMnLD9OUuc96iOt+L/lU4YfeuVLvPdwjbsdykc3cub26WKN5HOEjUsx8ABkn7Kx06cqk1COrdi7dit7J2zJaxmQFZJdUsgPUPKxlZT+iW0+xRWnH1IzrtReStFdiVk+Nr8SsVkXFYywoBQCgFAKAUAoBQCgFAKAUAoBQCgFAcrmHWjJnGpSM+0YoCr4HwQwPI7S8wvHHHsmgARmUjvOSeYfsFc6dNQ0LzqOepc10KCgFAKAUAoCs4vaSzFY1blwtnmspIkI2xGmPUDb5fOQBgYJ1Lpw9SnSTm1eW5PTtfTbctHvyVnVpsn28CxqqIoVFACqowABsAAOgrhOcpycpO7e8sUvH7lpW/AoSQ8gzM4OOVETg7gbSOMhBt9Jvo77cLBUo/xNRZLmr8Uv8AEdZcFvKyd8kXVvAsaKiKFRAFVQMAADAAHcAKxTnKcnKTu2WKPj5580Nmvqkia48o0OUQ+ckoAx3qklbsJ/JpyxD15se89X/THzcSks3Y9BXnlxQCgFAKAUAoBQCgFAKAUBXSXzKPUdm1kYCPjGWwc4x0xvQEY8WlyF5WWwCQAxx6KNvtuMtjxGM47qAl3F5IrMBESo6MN/o6vVG58PbgUByTiEpEf4lhqK5yDtkZ6YyMd5PQ+NAc7fiMxA1QnI65DDvVfDHfn4HwzQGLbiUruMJlMDcI435mgnUR3DfT3b92DQE+4ncA4jYYZfA5GoA4Ckn1c9RQEJeKvpVmj05bT6QYE+kRnGNgQAR3b9e+gN/w6UxK3KKsxxjSxI2zuAPHbPT2Z2A5Wt5Pkl02KFgNDZGGYBfrMRpPd39M7AbrxGUhDyiNTLqUo+QChY74wPSwPLodzQHWzvZGYBoiFON8MNyGJ2I2AKgeZI6bZAsaAUAoDlcqxRgjBHKkKxXUFONiVyNQB7sjNWg4qScldb1p57gRuE8LS3QqmSzHU8jbvI3e7t3n9wGAAAAB1r4idaV5aLRLRLoS/wBvq7shKxrxniiwJnBeRjpiiX1pG7lX/U9FGScAVOHw8q0raJavcl0v6LVvJZhuxpwLhrRK7SsHnmbXKw6ZxgImekajZR8TuTVsVXVRqMFaEckvq+t6vw0SIirFnWUsKAUAoBQCgFAKAUAoBQCgFAYxQGaAUAoDAGKAzQGCKAzQCgFAKAUAoBQCgFAU/C7dWubqVhmRZBGrHcqnKifSufVBZiTjqeucCtleclRpwWjTdul3krvpyVurcVWrZcVjL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xQTEhMUExIVFBQVGBwbGBgYFxgYHBsfHxwYGR0bGhgaHCghGRolGx8dLTEhJSotMC4uHiE/ODQsOygtLysBCgoKDg0OGxAQGywlICYyLDI0LSwsLCwsNCw3NCwsLCwsLCwsLCwsLCwsLzQsLCw0LCwsLDIsMCwsLCwsLSwsLP/AABEIAMsA+AMBEQACEQEDEQH/xAAbAAEAAgMBAQAAAAAAAAAAAAAABAUBAgMGB//EAE8QAAIBAwIDBAUGCgcGBAcAAAECAwAEERIhBRMxBkFRYSIycXSBMzVCYpGzFCM0UnJzgqGytAckQ1OSosEVg5PDxOFEpLHRJVRjZHWj8P/EABkBAQADAQEAAAAAAAAAAAAAAAABAgQDBf/EAD8RAAIBAgMDCQUGBgICAwAAAAABAgMRBCExEkGBIjJRYXFykaGxEzRCssEFM1JiosIUI4KS0fA1gyRzQ+Lx/9oADAMBAAIRAxEAPwD7jQCgFAKAgcL4zBcZ5Mgkwqttn1X1aWGRup0nBHgahNPQlprUn1JAoBQCgFAKAUAoBQCgFAKAUAoBQCgFAKAUAoBQCgOdxOqKWdlRR1ZiABk4G586tCEpvZirvqBB47xFrdBNpDRIczddSp3yKB62nqR+bnG4we+FoRry9ne0nzehvofRfRPp1yzVZO2ZXX7fgjG6jObaQg3CDcLn/wARH4AbFwNiMsNwdeikv4lewnz1zX0/kf7XqnydGrQ8s9x6MGvOLigFAKAUB4j+jb1U9wsv+orLhfi7TRX3dh7etRnFAKAUAoBQCgFAKAUAoBQCgFAKA4S3kasEaRFdsYUsATk4GATk5NAd6AUAoBQCgI8d0r8xY3Uuh0t9LS2AQGUEHoQcbbV0dOUNlzTs8+1dRFyBwy+54kguI1WZBpmj9ZWVgQHTPrROM9emCDuK71qXsXGrSb2Xo9Gmtz6JL/DWpCd8mcez7mJ5LOQk8oBoWO5aEkhQSerRkaSepGgndq6YtKpGOJj8WUuqW/hLVcUtBHLI07PoENxYuAViwYwdwYJdWhd+oQq6Y/NVfGpxbc1DFR1lr31a743Uu1siP4Tp2VkKrJauSWtX0Anq0ZAaJie/0DpJ72RqrjoqUo146TV+yWkl459jRMegvKwlhQCgFAeI/o29VPcLL/qKy4X4u00V93Ye3rUZxQCgFAKAUAoDmlwpZkDAuoBZQRkBs6SR3ZwceyrOElFSaye/1Brb3SOXCMGKNofH0WwGwfA4IPxFTOnKFnJaq67Bc04fepMgkjOVJYbgg5VijAg9CGBHwqatKVKWxLXLzV15EJ3JNcyRQCgFAKA8P2pUfhZOBnVw7+cestT76J3h93I9xWo4CgFARry+ji0cxtPMcIpIONRzgFsYXJ2GcZJA6kCulOlOpfZV7K/D6239WeiIbsQe0F7JbgTjDQR556Y9IJtmVCN8oMkr3rnG4APfCUoVm6Tyk+a91/wvvaJ7n1XtEnbMjdok5Wm+i3MS/jguDzYNyw82TJdT12I6Oa64R+0vhanxaX3T3cHzX47kRLLlI17SkR8i+Q/InEh7mgkKiTPkuFk/3eO81ODvPbwsvi076vbxzjx6hL8R07Ujlm3uh1glVX7sxSkRyZPgCVf/AHYquB5anQfxJ270c145x4kyyzM8Y/F3dnMM4cvbv4YdeYhPseMAfrD40w/Lw9Wm91pLg7Pyd32B5NMXX4riEL9FuYnibzeP8bH/AJDPSH8zBzjvg1Lg+TLz2Q8pEyS/YXccGBpaGSQnfOVeJQPDGHP2CuKop4d1d6kl4qT+hN87CG+Y3csGBoSGGQHfOXe4Ug74xiNcbd5+ESoxWHjV3uUl4KL+ovnYcKv2kkulYACGYRrjO45MEuTv11OemNsVNejGnCnJfFG7/ukvRBO9yHa8adrKa4KrrjNzgb4PJklRc753CDPxrrPCxjiYUbuz2O3lKLfrkRtZXKP+j5wgXUHQfgtnGOYjx5cfhGVXWBqYDGw8a86nQlCdSKTsm/BbzvVmpKPYevnvlSWKM51S6tJxtlQGIJ7iRkj2GtEKMpQlNaRtfj/vmcbmqcQUzvBgh1jSTJxhgzOvo75yCu/tXxqXRkqSq7m2uKs/O+XYxfOxpwziBkedGXQ0MmjGc5Uqro4271b4EEd1WrUVTjCSd1JX43aa4NeFgnciWt/NNaysgVbhOdGNiV5iM6A4PVSQD16Gus6NKliIqWcHsvrs0n4rQhNtEfiXGGawivYSVULHOy7HMezSIfAiMt8VFdKOFjHFyw1TN5xT/NpF+NuDIcuTdHftNIyC2nVyFjnTWAThkkzAdQBwQpdXyemiqYKMZ7dJrNxduprlZdtrcSZbma8WHLvLOUZ/GGS3fwwyGZSfMNFgfpmpw/Lw1Wm91pLg9l+Ur8A9UxcZTiMJ+jPbyIx+tGyPGM/ovL++ohaeDkt8ZJ8Gmn5qI+Izw30L68j7pEhmx5kPCx+yJP3eNK3KwtKfQ5R9JL5mFzmY7MYV72Ibcu6c4zn5RI5yd9xlpG+OcUxt5RpT6YLybj6JCO9F7WEsQuNX/It559OrkxPJpzjVoUtjODjOOuDXbDUfbVoUr22mlftdiG7K5rxbiPJjR9OrVLDHjOMc2VIs5wemrOO/HdU0KHtZuN7WUn4JvztYN2HE+I8prddOrnS8vOcafxckmroc+pjG3XypRoe0jN3tsq/bmlbzDdjM/ENNzDBpzzY5X1Z6ctoVxjG+eZ1ztjvzsjR2qMqt9HFW7dr0t5i+djynad/66R/+OP8A52Qf6VmrULKnWvq5K3You/Ha8jvTlyJLsPc1Y4igIMd2s6SrDIUdS0ZOn0o3xsSjjzDDIwQQdwa7um6MoupG6dnrk12rwe9PLUi99CHw65/CEmtrqNObGAsydUdWB0yIDvy3AOx3BVhk6cntWh7CUa1CT2XmnvTWqfWvNNPK9iE75M17MzvoktpiXltm0Fm/tIyMxSHxLJs311epxsI7Ua1PKM87Lc/iXB5rqaEehmvZReWk1qdxayctMjrEVWSMb9dKNoz36KnHPblGuvjV33rtS8WtriI9Bw7PWoe0ns33ETy25BwcRnJjH/AdKvi6jjiIYiPxKMuPxfqTIisrG3DkN5wsRvtJJA0UmMejIFMT4O4yJAfspWawuO246KSku7qvFBcqJG4vfc3hUd0wwUWC4I7wY3jlYb9fVI8/jXTD0fZ490FvcoeKcV6kN3jcsO1YwttL3xXUJ/4jfg5/dKf/AO2OfA5ucPxQl5Lb/aWluYn+cofdZvvbekfcpd+PpMfEZtfnG591tvvbyon7lDvz9KYXOfD6js98txH3ofytrU4v7uh3P3zEdWVVj803ftv/AL+5rVV/5Cn/ANXywKrmviTO0sebBHHWJreUf7uSJzjzKgj41xwT/wDLcfxbcfFNepMuaSe0a4eycdUuR8Q8csZH+bP7Irlg3yasemPo0/pbiTLcZuRjiFuega2nB8yslsVHtwX/AH+FIZ4Oa6JR9J3+g+I1tRjiNwB9O2gY+0SXCg/Z/wCg8KmeeDhfdKXpEfEY4Aum54gvTM6OB5NBCCfi6t9lTintUaMvyteEpfRoR1Zx7PWgeylt2A0q9xDjG2gSSKg0nbHL07dMGr4uo44mNZatQlxsm/O5EVybEO9maTgZf+0/Ag+xIw6xB9t8gqw+0V2pxjT+1dnd7S3Bu3miHnDgWPapxyYJO5bm2Pn6U0abf4vsJrNgU/aTh0xn5Rb+haWngdOPjE1g/wCbcEH2PBOuPMaip+FVwjvTrR6Y+kov0uJaoxI2OIxj8+1kPs0Sxfbnmfu86JXwcn0TXmpf48x8Q4W+L29Tv0wSZ8mV0x7cxn7RU11fC0pd5eDT/cFzmXdYSxTdtPm++92m+7etv2b75R78fVFZ81nPtX8hF71afzMFTgPvZdyp8khLTwHaX5Xh/vf/ACLimD5lbufugJaozffONp7vdfx2dKXudTvQ9KgfOXH6HnO1U6rxDSzqGb/Z2kEgFsXsmdIPXHlWfEL/AMaj36ny0ztTeU+xfU9hdX55MkluFnaMsNAbGShw6A4OH2IAPfjOOtTCivaRhVeynbO256Ps+hybyyKri16FSHiELMYtKGVcnDwMM69J2DJq152OAw7xWuhS2pSwlRLau7dU1uv0StbtsyrfxI68cXkTwXS7BnWCfwZJDpjY/WSUrg+Dv4iq4Z+1pToPcnKPU1nJcYrxSDydzbi6cu7tJx9MtbyeaspdCR34kQAeGtvE1GHe3h6lJ7rSXasn4p+SJeqZmddHEYmH9vbuj+2J1ZD7MSSZ9o8KiL28HJP4ZJr+pNP5UPiEaaeJOR/bWy6vbFIwU/ESn7BRvawST+GTtxSv8o+Izw70b68UfSjt5T7W50X26Yl39nhUVs8LSk9zmuC2X6yYXOZt2XGEnUdFuZ8ftSs5/wAzGmOzlB/lh5JL0QiVVpa8zhV1ANsC8hHeBiSdBgfmjAwPACtVSpsY+nV/9cvKL8WVSvFrtJnH5lfhrSn1RGkpzuQEKS52z6QAyPMVxwsXHGqC1u4+N4+BMubc7T/OUPus33tvVI+5S78fSZPxGbX5xufdbb728qJ+5Q78/SmFznw+o7PfLcR96H8ra1OL+7odz98xHVlVY/NN37b/AO/ua1Vf+Qp/9XywKrmviT+0p/8AhVye8WjkeRERII8wa4YL3+n316ky5rOvaokxQAes11bY+E0bt/kVqpgbbc29NifytLzaJlp4G3ET/XbMd+ic48sRDPsyR9oqKPutV9cfqHzkC2eIgDPo2pLeHpSLp9vqP7MedLWwd3vn6J39UPiHCmzd3xH0TEh/SEesj/C6/bSurYeknv2nwvb1TC1Zns0drn3mX/1FRjNafdiI7ynjOeBSEbg2cuP+G9bXl9qrvx9UV+DgT+0/5HF+us/5m3rPgveZd2p8kiZc3wJPaPrae8p/DJXLB6VO6/VEy3Glz85W/utx97Z1aHuU+/D0qD4l/vQa8P8AnK993tf4rupq+5Uu9U9IBc58PqX1YCxTdtPm++92m+7etv2b75R78fVFZ81nPtX8hF71afzMFTgPvZdyp8khLTwHaX5Xh/vf/IuKYPmVu5+6AlqjN9842nu91/HZ0pe51O9D0qB85cfoQ5+Jxw8SlEmocyC0RSEZhqaa6RQSoOnLMoyf9KrUklg6af45+lMlRbbfZ9Sb2afL3pHqfhTBMYxtHCr/AP7hID5g1bGK0aSeuwr+Mmv02IjvIPDCv+yn5nyXKn6Z+SzJpzjfVy8Zx35rvW2v49bHOvH+7K/Da0IXNNuMk/7Mj5nymm38PldcWjpt8rjy+FRh0v457GnL/ttK/wCniHzSZ2rzotwvrG6t8eQEil9/1Yf25x31xwFtqbemxP0dvOxMhxcZu7EDYhpWPdlBEVI8/TZDjyz3Cow+WHrX/KuN7+if+sPVC534jb/Utp8/tSW2Mf4D+6kMsHPrlDyU/wDI+IREf7Rl6Z/BYs/8WbGf34+NJX/go9+XpEfEadmfluI+9/8ATWtWxv3dDufvmI6sj8C/Iro9xmvSPMGecgjyrpiveafdpfLEiPNfE5ca+ZJfcT9zV8N/ykf/AGfuIfM4E+f5yh91m+9t6zx9yl34+ky3xGbX5xufdbb728qJ+5Q78/SmFznw+o7PfLcR96H8ra1OL+7odz98xHVlVYfNV37b/wC/ua1Vff6f/V8sCq5r4mOJ8YinsTHES7MLZCCjrgTSLGrjUo1L6x22OnrXDBtfxjd+btvwTdvKxaaajmi14+dU9jGD1nMjD6scUh8NhzDHv8O/emE5NKtN/htxbX0TEtUHbVxJAP7G1fV/vpY9P3Lf9tsktnBO/wAU1+lO/wAyHxCwOriF0w9WOGCPP1szSMDv1CvGf2qVeTg6a3uUnw5KXmn4Bc5mvZrd76XI0yXLAeyKOKA/5o2/7VOMyjRp71FebcvRoR3sicGvRFwt7k7Blnudx3SNJONvYw2/fXbEUnUxyorc4w8Eo/QhO0bmvGLPl8IFvuCYIrYZ9IgvogHTqct7PZU4er7T7R9t+aU/C8voQ1aFif2rXKW6Y9e6gwOgOhxKc+QCE/AVnwLtKcuiEvNbP1LS3GePbz8PX/7hmI7sLBP18cOU2/8AamFypVpflS8ZR+lxLVAYPET3mO1H7PMlPT9Llf5R5VGawfbP0X02vMfEOEAG8vm6kGGPPksYcL8DIT+1U4i6w9GPefi7X8rcAtWXdYSxTdtPm++92m+7etv2b75R78fVFZ81nPtX8hF71afzMFTgPvZdyp8khLTwHaX5Xh/vf/IuKYPmVu5+6AlqjN9842nu91/HZ0pe51O9D0qB85cfoUHaf8vb2cN/npaz4j3aj36ny0ztT0n2L6nsuJWzSRSRq5jLqVDgZK52yPPw86ijUUKkZyV0np0nJq6KnjXDi0UNlDHphbCyMMaUhTTmMeLOMIB4Fj3b68NXUZyxNR3ks0t7k759ked22W8q1lZDjR59xBbLgqjLPPv0VCTEv6TTBSB4Rt5ZYZexozrvVpxj2vnPsUcu2SDzdhxBudfW8I3W3Bnl8AxDRQqfM5kby5Y8RUUl7LCzqPWfJXZlKT4WS49oecrGwPN4ifzbWDHf68zZwfNUiHwkp93g+ucvKK+rl+knWQsyZOIXDfRhhiiHT13LyuPHOjk9fHbvpUtDBwjvlKT4K0V57QXOM8IOu8vpBnC8mDyOhWlOPHebGfLyyYxHJw1KHTtS8Wo/tC1Znso2YZZDsJLidht9ESuqn4qoPxpjlapGHRGC47Kb83YR0KVnxwGZ98yWk0nxlV5NvAZfbvAralf7WjHonFf2tL6Ff/jLftSgFkUIBDGKLTtg65I4wuOmkk4PdiseBbeKUlu2n4Ju/bkWlzS2ayQyrNg8xUZAcnGlirEY6dVXesiqyVN09zafFXX1JtncJZoJWlA9N0VCcn1ULsox7Xb7aOrJ01T3Jt8XZP0QtncW1mkbSsowZX1vuTltCR58vRRfspOrKain8Ksuy7fq2LHKPhUSwvAFPLfmahk781md9+oyWb2Vd4io6iqt5q3kkl6CytY8t/Ry2QpPfY2X/UVgoSc5Tk9WzRXy2ew9ritBwMBBknAyQATjcgZwCfLJ+01N3awOVvaIhkZVwZG1ud920qmd/qqo+FWnUlNJSeisuy7fqyLEVuEILZ7eMmJWV11A5YF9RZstnLamJye+uyxMnWVaebTXZlay7LKwtlY58V4TzIY4EwkQaMOvjGhB0DyOAp8iamhidiq6ss5Z27z38L37SGrqxtxnh7TNbAFeXHMJJAeraFYoBt3S6D3erTD1o0oze9xsuNr/AKbriGr2NeIWbyXVq2PxUPMkLZHrlREgxnPqPIc9Nh5VNKrGFCor8qWyuF7vzSDWaOb2rPxBZCpEcFuyqSNmaV1JwfqrEM/pirKpGOEcE85SXBRTt4uXkLco14Opa6vZSpADRwrkEZVE1kjPUa5WG23ommIajQpQT3OT7W7ekV4hatmvZNw63Mw6TXMpBz1EZFuD5bRfZipx6cHCm/hjHz5X7hHey9rCWInF7ETwTQklRLG8ZI6gMpXI8967Yes6NWNRfC0/B3IaurGvE+HiZFQsQFkikyPGORJQPYSuPjSjWdKTklqpLxTX1DVxxDh4laBixHJl5gx3nRJHg+WHJ+FKVZ01NJc5W80/oGrmZuHhp4p8nMcciAdxEhiJJ9nLH2mkazjSlStq0/Da/wAi2dzyXadP66T58OH/AJ2Q/wCtZ61dtU6NtHJ37VFeWz5nemuRJ9h7mrHEUBCFmIklMCLzHLP6bMAznvd8M2Og78AAAYAFd/a+0lFVW7KyySyXUsl19bzeZFraFcgSxid3YzTzvlsDDTSlQqpGn0QFUADoqrljszVoe1i6ijFbMIrhGN7tt783d9LdktERzUbcOjFnbSTXLAOdU1w4yRqxkgd7KigKo64UVFZvFV406KyyjFdX+W831thclXZjggMFtLPc+g8heebOPQBGQpI2OiJUXP1aYlqtWjSo5pWjHr6/6pNviFkrsiWMzWvDXndcTOJJih68yVmdY/aGZU+FdqsI4jGqlF8lWjf8sVZvwTkQso3M8StvwXhYt0Pp8qO2Q/Xk0wq3+Js0o1P4jHOtLS7m+xXk14KwatGx37TRAW8NuoAEksEQH1Q6s4APX8Uj+PTfbNc8FJutKs9ylLjZpfqaEtLG/af0ms4f725Qn2RBrjx6ao1+2owXJjVqdEX+q0fRsmW5F7WAsKAUAoDxH9G3qp7hZf8AUVlwvxdpor7uw9vWozigFAKAUAoBQCgFAaxxhQAoAA6ADA+ypbbd2DaoAoBQCgFAeP7R2crXYKxOysbL0gPRHLumkkyc7aU3/wDSuE4N1IyWiOsZJQaPYV3OQoBQGrICQSASOh8O7bw2qbtZArr/AIWZpo2kfMMWGWIDGqQEkO7Z9ILtpXAGrc5wunRSxHsqclBcp5X/AC9CW6+99GStnerV2Qb3N5LyVB/BonzO3dI6nIhXxUNguenohd8uB3pWwtP2j58lyV0J/E+trmrr2suTeHynbcZum/CrpI13gtWDytjZph8nGD0Oj128Dy/OkF/D0HN86asuqO98eaulbXUHmxO34RfIg3jsxzHPdznUrGvtWMuxHdrjNIr2OFcnzqmS7qzb4uyXZIay7Da6/HcQhTYraxtK3k8mYov8gm6+IqIfysHKW+bUV2LOXnskvOQRubxFseraw48uZMQxB+sscan2S+e5r2eDXTOXlHLwbb4xGsuwvqwFhQCgFAeJ/o3RgPSilj02lpGeZFLF6Sc/Uo5ijVjIzjPUVnw8HHav0natJO1j21aDiKAUAoBQCgFAKAUAoBQCgFAKAUAoBQCgFAKAUBxvIDIjIHePUMakIDDzUkHB88VenPYkpWTtuenEhlZdj8FhSG0gLOxKxjDaFJyxkmk3wuckknUx6ZJrVT/8io6ledktdL20tFdO5blvskQ8lZG9vFHY2zM7khAXlkO7SMd2YgdWY9FHkB3CqzlPF10orXJLcluXYt74sZRRF4Y/4NbTXVzlXkLTSjqUGAEjGOpWMKuB1bPjXWsvb1oUKOaVorr6ZcXd9S7CFkrsldmbN44S0oxNOxllHgzYwme8IgVM9+muWNqxnU2Yc2K2V2Lfxd3xJissx/tZhjMexIG2SdvRfbychfPO2ayFjez4uHbTp3wTlSGGAzLse/1f3jbrgDm3H0GnYb7esuNzjJPTT1yevlQFhDdBtGzekoYei2NxndsYB+NAQRxoEZCEjGTgg42kOPM4RvLJGMg5AG0PFw7lVGwYqe/opfb4Y/fQEV+Otn0UUqBqY6s7agu2NievhjH2ASxxYcwx4AYFQcsAPS1bZ/Oyp276A423HA6oQoJcLgBgfWbT170B+l+7uoDe54xjSETJZUYajjZ207+zy8vaAFtxjVgFQG2BywAz3gZ3znoO8fZQE+zn1xo+3pKG2ORuAdj3jzoDtQCgFAQuJwyMv4tsMA2NyATpIAOO7z7jg91AceXcFj6eF1bepnGpPI7adWO/fegMRJc7ZZcbZzjPcGIwMd5I9i56mgNS9wZHAzgMuMhdONT6gMgEjRpyc51dNqA72Bm5alwNRxnVgHoM50jGdWfhjvzQHOSOfV6LYXO/qnYvnbIyDp2xuN+7FAacOa4ZwXJCd4KqCfRGfAgaumxyAc91Acls7hjlpGUalOzKPzQ42Hq41YHXcZ3oDsiXAK5YlcLqxy85wMkbYxqzkEdBt1xQGkMVyNILHHogk6CegDnp1z0wMdc74oDpPDO3LGvSNK6yoXOfpekfV8sA9/TagNLaG4XAZywGjOyZ9X0jqPX0+uw26UBYWKsI0DklwoDE4yT3n0dqA43nDElkidyzCLJVCRo1bYkK43dfo5OBknGcEd6deVOEoxy2tXvt0dj39OmmRDVyveB7qcF1ZLa3clVYYM0inAcqf7JDkrn1mw3RVLd1OOHpWi7zktV8MXu7z39Cy1bSjVl7WEsKAUBzWBQMBRjOcY785z7c0B0oBQCgFAKAUAoBQCgFAKAUAoBQCgFAKAUAoBQCgFAKAUAoBQCgFAKAUAoBQCgFAKAUAoBQCgFAKAUAoBQCgFAKAUAoCp4nxVreRTKo/BmAXmAEmNycfjB/dtkYceqeuxyNdHDqvBqD5a3dK6utdG/dnkVbtqW1ZCwoBQCgFAKAUAoBQCgFAKAUAoBQCgFAKAUBgnHWgONteRyZ5ciPjrpYNjPTODtQHegFAKAUAoBQCgFAUlveSQTiGdtaTFuRKQAdW7GGTAA1aclWHrKpB3XLbZUoVaTq0lZxttR6tNpb7Xya3Nq2Tsq3s7MuZIwwKsAykYIIyCDsQQeorGm4u61LFFwNjbymzckoF12zHcmMYVoyfpNGSu53KsnUhjW/EpV6f8TFZ3tLvap9kvVPRWKLJ2L+vPLigFAKAUAoBQCgFAKAUAoBQCgFAKAUAoCLxX5Cb9W/8JoDzfZBALmfAA/qtp0H17usmE0ZpxOqPXVrMwoBQCgFAc4LhXBKMrgEqSpBAKkhht3gggjuNWlCUHaSt2+QIXGeErOq7mOWM6opVxqjbpkZ6gjYqdmGQa7YfESot5Xi8nF6Nf7o9U80Q1c14DxMzKyyAJcRHRMgJIDYyGUnrGwwVPgcHcEC2KoKlJSg7wlnF9XQ+taPx0aIi7nbjHDluIXiYldQ2ZdmRhuroe51YAg+IFc8PXlRqKpHduejW9PqayZLV1Y4dneINLFiUATxMY5gOnMUDJX6jAhl+qwrpjKMadTkc2Wcex9PWtH1pkRd1mce1duxh5sYzNbMJox+dpB1Jn68Zdf2vKr4CcVV9nN8mfJfHR8HZ8BJZXLW1uFkRJEOpHUMpHeCMg/ZWWcJQk4S1WTLJ3OtUAoBQCgFAKAUAoBQCgFAKAUAoBQCgFAReK/ITfq3/hNAed7JflM/utr/AB3dZMJozTidUesrWZhQCgOF9eJDG0kh0ogyzYJwPE4GwHeegGSdhXSlSlVmoQV2/wDf96SG7HZWBAIOQdwR31Rpp2ZJQ8Zga3c3cIyOtzGP7RAMcxR/fIN9t3UaeunTvw81XisPUfdfQ+h/ll+l59N6PLNF5DKHVWUhlYAgjoQdwR5YrBKLi3F6ouUfHhyJobtdlyIZ/AxsSEY+ccpBz3K8nw3YX+bTlh3rzo95ar+qK8Uiksncv6wFyhf8TxBSNkvIyD+tiwV/aaIvnyiWt6/m4N9NN/plr4St/cymku0vqwFyi7InQk1uf/DTPGB4IcSxAeQidB8K34/lSjW/HFPjzZeMk3xKw6C9rAWFAKAUAoBQCgFAKAUAoCBccR03MMGnPNjlfVnpyzCMYxvnmdc7Y787d4UNqjKrfmuKt27XpbzIvnYn1wJIPBuIc+LmadPpyLjOfUkePOcDrpz8a74ij7Gexe+Sfik/qQndGeI3/KaAadXOlEfXGMo756b+r086UaPtFN35qv5pfUN2JtcCSDw3iPNe4XTp5EvLznOr8VFLnpt6+Mb9POu9aj7OMJX5yv2ZyX0ITvcidseI/g9jczadeiNvRzpznbrg46+FThaHt6qp3tcSdlcrOyf5VP7ra/x3deZhNGasTqj1lazMKAq+L8Re3ZZGCm26StvqjJO0h3wYvzuhXruM41YehGsnBc/d0Pq73R06a2vVuxZ1lLHn7NRZ3CwDa2nzyR3RSDLNEp7kZMsq92hwNtIHo1H/ABVF1Xz487rjopPrTyb33Ted2UXJdj0NecXPP9nByJZ7P6EeJYfKKUt6H7EgcDwUx16GM/nU4Yje+TLvK2f9SafbcpHJ2Lbidis8MsL+rKjI3sYEHHnvWShVlRqRqR1TT8CzV1Yi9mLxpbWJpPlACkn6xCY5P86tXXG0o068ow5uq7HmvJkRd0R+1/owpNt/V5opcnuUMFkOR0/FM+/27Zrp9n8qo6f4oyXG11+pL/8ARPS5eVhLFJB6HEJV7p7dHHtjdkY/EPH9ntrdLl4OL/DJrg0mvR+JX4i7rCWFAKAUAoBQCgFAKAUAoCiv/nKz93uv47St9L3Kr3oekyr5y4/QvawFik7G/ko/W3H8xLW77R+/4Q+WJWGhntH69j70PupqjB82r3P3REtxdViLFF2b+W4j72P5a1rdjPu6Hc/fMrHVjtvCr2UyMMq+hWHTILoCMjyqPs52xEWuv0YnoTOF8Eit2dow+p1RSXkkk9FNZUDWxwAXbp41ghCMFaKOkpOWpLgukdpFVgWjbS4/NJVXwf2WB+NdZU5RSbWTzXZdr1RW5U8ala3mhuNR5TlYZlJ9EBmxFIAehEjBTjqrkn1RjXhoqtSlRtyleUXvyXKXFK661lqyrydy6kjDAqwBBGCDuCDsQaxJtO6LFJ2WZkE1q7ajbOFQk5JiYBos+JUZTJ3PLz31uxyU9mvFW21d95ZS8ed1XsVj0EjtRYNNayqmOaoDxE90iEPGdvrgVzwNZUq8ZS5ryfdeT8mJK6JnDL5Z4YpkOUlRXX2MAR8a41qUqNSVOWqbXgSndXKvjZ5d3Yyj6bvA36LoZB/niX/Efjqw3Lw9WHQlJdqdvST8CHqmXtYCxQ9mTiS/j6CO6JUeAkihmP2u7n41vxucKM+mHo5R9EkVjvRL7T23Ns7qPIBeGRQT3EowB+Brlgqns8TTn0SXqJK6ZK4dPriifprRW8eoB699ca0NipKPQ2iVoVvEUxf2b+Mc8Z+PKkBz5cvp9atVF3wlWPXB/Mvr5EPnIu6wlhQCgFAKAUAoBQCgFAKAor/5ys/d7r+O0rfS9yq96HpMq+cuP0L2sBYpOxv5KP1tx/MS1u+0fv8AhD5YlYaGe0fr2PvQ+6mqMHzavc/dES3F1WIsUXZv5biPvY/lrWt2M+7odz98ysdWdO135LJ+lH94lV+z/eFx9GJaFzWMsUlkujiFyOglhhkxtuwM0bE+ekRDfw8q3VHtYSm+iUlw5LXncqucybx2yE9tPCf7SN18MZUgEHuIPfXDC1fZVoVOhpkyV1YzwO751tBL/eRI/wDiUN/rTE0/ZVp0+hteDsIu6uQXGniKY25tq+frcqSPT/h5rf4vKu65WCf5ZrhtJ38dleBHxF3WEsU3ZA/1ZV2/FyTR4AwBy5pIwB5ALj4Vt+0Pv3LpUX4xT+pWGhjtYcQxt3rc22P2riJD+5j8cUwGdSS6Yz+Vv6CWngXVYixTcM2vL0DYHksfNihUk/sqo+Fba+eHpPvLhe/q2VWrLaVQVIIyCCCD31ji2ndFiq7GuTw+yJJJNtCSTuT+LXcmtf2iksXVS/FL1ZWHNRrxw4uOH4753B9n4Nctj2ZUH4CpwudGt3V88P8AIlqi6rEWFAKAUAoBQCgFAKAUAoCiv/nKz93uv47St9L3Kr3oekyr5y4/QvawFik7G/ko/W3H8xLW77R+/wCEPliVhoZ7R+vY+9D7qaowfNq9z90RLcXVYixRdm/luI+9j+Wta3Yz7uh3P3zKx1Z07Xfksn6Uf3iVX7P94XH0YloXNYyxT2aM19cuVIRYoY1JBGTmWR9JIwww0YyM7gjbetlRxWFhFPNuTfZkl2aP/bFVzmSeP3vItp5f7uJ22wTkKSAAdic1zwtL2teFPpaRMnZXNuCWnJt4Iv7uJE8fVUL/AKVXE1Pa1p1Olt+LuErKxAkOriUffybVyfLmyRhc+3lN9nnWhcnBP801+lO/zLxI+IvKwlij7FkG0Rx0leWUHxEkskgbyyGBx3Zrd9o5Yhxe5RXgkrcLFYaGe1ZykEf95dQAePoSLMcfCMk+QNRgcpTl0Qn5px+viJF3WIsUXBH1XfEG/NkijGOmFhjk+3VIf3VuxK2cPRXSpP8AU16RKrVlrfy6IpGGMqjHfpsCd6y0o7U4x6WiXoROzEISztUG4WCIDPkiiuuNk5YmpJ75S9WRHRHDjK5urAdyySP8RBImPZhz9grph3ahWfSor9Sf0D1RdViLCgFAKAUAoBQCgFAKAUBRX/zlZ+73X8dpW+l7lV70PSZV85cfoXtYCxSdjfyUfrbj+Ylrd9o/f8IfLErDQz2j9ex96H3U1Rg+bV7n7oiW4uqxFii7N/LcR97H8ta1uxn3dDufvmVjqyP/AEkyleGXbKSGWPII6ghlII+NT9mK+Kgu30YnzTl2SdufOhkkdeRbuA8jvhma5DEaycZCrsNtq8fDVJTT2jTXhGLVj1VaTgU/G7N55LePT+IDiWVsjcxlWjjC9d5MMT0xGR9KtmGqwownO/LtZLtupPwy433FWrltJIFBZiAoGSScAAbkk9wrIk27LUsUnZZTJzbthpNywKAjBEKDTED35YZfB6GQjurdjmobNCPwLPvPOXhzevZuVj0nbtVemO2cIcSykRQ+OuT0QQO/Tux+qrHuqmBpKdZOXNjyn2LN+Oi62hJ2RYWFosUUcSDCRoqKPJQFH7hWerUlUnKctW2/ElKysVHEfxt9ax90CvcN0wCQYIwR5hpSP0K10f5eFqT/ABNRXzS8LR8SHnJF9WAsUXZAaopZv/mJ5ZOucqG5SHrjeJE6f+5rd9ocmcaf4YxXG20/1NlYaXNu2x/qNyg6ypyl/SlIiX97D/vT7N96hJ/C9rhHlP0E+ay5RcADwGKxN3dyxSXfpcRth3R287EZ72eBVOO44D7+Z8620+TgpvplFeCk39Cr5yL2sJYUAoBQCgFAKAUAoBQCgObQKWDlVLqCFbAyA2NQB6gHAyO/A8KspyUXFPJ7vT1B0qoOcMKoNKKFGScKABkksTgd5JJPmatKUpO8ncCWFW0llDaTqXIBwcEZGehwTv5milKN7PUHSqg5xwqpYqqqXOpiABqOAuWx1OABk9wHhVnKUrJvTTs1BF45Ar28yuqupjbKsAQdidwdjvSE5Qe1F2fUGUPZL8pn91tf47usWE0ZpxOqPWVrMwoCFxbhq3CCN2YR6gXUYxIBvofI9QnGQMZAwdiQe9Cu6MnKKztk+h9K6+jo11SIauSZpVRWZ2CIoJZiQAoAySSdgAO+uUYynJRirtklJwxGuZxdOhWJFItlbIY6tmnZD6hZdlB3Cls41lRurNYek6EXeT5zWmWkU99nm9zdrXtd0WbuXdxMqKzuwVFBZmJwAAMkk9wArDCMpyUYq7ZcqOzMLMJLqRSr3LBgG2KxLkRIR9E6SWI7mdq2Y2Si40IvKHnJ85+OSfQkVj0nXtRetFbvy/lpMRwj/wCo/or8ATqPkp8KpgaUalZbfNWb7Fm/HRdbEnZE7h1msMUcSDCRoqL7FAA/cK4VqsqtSVSWrbfiSlZWKrjzcy4s7cd7md/0IcY+POaL7D3iteFWxRq1urZXbL/6pkSzaRe1gLFHwk67y9k7k5UA/ZUzMR8ZsH9Dy33V+RhqUOnal4vZXy34lVqy8rCWFAKAUAoBQCgFAKAUAoBQCgFAKAUAoCLxX5Cb9W/8JoDzvZL8pn91tf47usmE0ZpxOqPWVrMwoBQHOeBXUq6q6nGQwBGxBGx8CBVozlB3i7PqB0qoKG8t3upuW6FLWJgW1bGdxghQO6FTgkn1yMY0g6t9OcMNT24u9SWlvhXT3nu/Cs9dKvN9RfVgLHn7M/hV1zv7C21LCf7yQgrJIPqqMoD3kyeVehUX8PQ9n8c7N9UdUu185/09ZRZu56CvPLlB2ePOmuLs7q5EUP6uMnLD9OUuc96iOt+L/lU4YfeuVLvPdwjbsdykc3cub26WKN5HOEjUsx8ABkn7Kx06cqk1COrdi7dit7J2zJaxmQFZJdUsgPUPKxlZT+iW0+xRWnH1IzrtReStFdiVk+Nr8SsVkXFYywoBQCgFAKAUAoBQCgFAKAUAoBQCgFAcrmHWjJnGpSM+0YoCr4HwQwPI7S8wvHHHsmgARmUjvOSeYfsFc6dNQ0LzqOepc10KCgFAKAUAoCs4vaSzFY1blwtnmspIkI2xGmPUDb5fOQBgYJ1Lpw9SnSTm1eW5PTtfTbctHvyVnVpsn28CxqqIoVFACqowABsAAOgrhOcpycpO7e8sUvH7lpW/AoSQ8gzM4OOVETg7gbSOMhBt9Jvo77cLBUo/xNRZLmr8Uv8AEdZcFvKyd8kXVvAsaKiKFRAFVQMAADAAHcAKxTnKcnKTu2WKPj5580Nmvqkia48o0OUQ+ckoAx3qklbsJ/JpyxD15se89X/THzcSks3Y9BXnlxQCgFAKAUAoBQCgFAKAUBXSXzKPUdm1kYCPjGWwc4x0xvQEY8WlyF5WWwCQAxx6KNvtuMtjxGM47qAl3F5IrMBESo6MN/o6vVG58PbgUByTiEpEf4lhqK5yDtkZ6YyMd5PQ+NAc7fiMxA1QnI65DDvVfDHfn4HwzQGLbiUruMJlMDcI435mgnUR3DfT3b92DQE+4ncA4jYYZfA5GoA4Ckn1c9RQEJeKvpVmj05bT6QYE+kRnGNgQAR3b9e+gN/w6UxK3KKsxxjSxI2zuAPHbPT2Z2A5Wt5Pkl02KFgNDZGGYBfrMRpPd39M7AbrxGUhDyiNTLqUo+QChY74wPSwPLodzQHWzvZGYBoiFON8MNyGJ2I2AKgeZI6bZAsaAUAoDlcqxRgjBHKkKxXUFONiVyNQB7sjNWg4qScldb1p57gRuE8LS3QqmSzHU8jbvI3e7t3n9wGAAAAB1r4idaV5aLRLRLoS/wBvq7shKxrxniiwJnBeRjpiiX1pG7lX/U9FGScAVOHw8q0raJavcl0v6LVvJZhuxpwLhrRK7SsHnmbXKw6ZxgImekajZR8TuTVsVXVRqMFaEckvq+t6vw0SIirFnWUsKAUAoBQCgFAKAUAoBQCgFAYxQGaAUAoDAGKAzQGCKAzQCgFAKAUAoBQCgFAU/C7dWubqVhmRZBGrHcqnKifSufVBZiTjqeucCtleclRpwWjTdul3krvpyVurcVWrZcVjL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AutoShape 6" descr="data:image/jpeg;base64,/9j/4AAQSkZJRgABAQAAAQABAAD/2wCEAAkGBxQTEhMUExIVFBQVGBwbGBgYFxgYHBsfHxwYGR0bGhgaHCghGRolGx8dLTEhJSotMC4uHiE/ODQsOygtLysBCgoKDg0OGxAQGywlICYyLDI0LSwsLCwsNCw3NCwsLCwsLCwsLCwsLCwsLzQsLCw0LCwsLDIsMCwsLCwsLSwsLP/AABEIAMsA+AMBEQACEQEDEQH/xAAbAAEAAgMBAQAAAAAAAAAAAAAABAUBAgMGB//EAE8QAAIBAwIDBAUGCgcGBAcAAAECAwAEERIhBRMxBkFRYSIycXSBMzVCYpGzFCM0UnJzgqGytAckQ1OSosEVg5PDxOFEpLHRJVRjZHWj8P/EABkBAQADAQEAAAAAAAAAAAAAAAABAgQDBf/EAD8RAAIBAgMDCQUGBgICAwAAAAABAgMRBCExEkGBIjJRYXFykaGxEzRCssEFM1JiosIUI4KS0fA1gyRzQ+Lx/9oADAMBAAIRAxEAPwD7jQCgFAKAgcL4zBcZ5Mgkwqttn1X1aWGRup0nBHgahNPQlprUn1JAoBQCgFAKAUAoBQCgFAKAUAoBQCgFAKAUAoBQCgOdxOqKWdlRR1ZiABk4G586tCEpvZirvqBB47xFrdBNpDRIczddSp3yKB62nqR+bnG4we+FoRry9ne0nzehvofRfRPp1yzVZO2ZXX7fgjG6jObaQg3CDcLn/wARH4AbFwNiMsNwdeikv4lewnz1zX0/kf7XqnydGrQ8s9x6MGvOLigFAKAUB4j+jb1U9wsv+orLhfi7TRX3dh7etRnFAKAUAoBQCgFAKAUAoBQCgFAKA4S3kasEaRFdsYUsATk4GATk5NAd6AUAoBQCgI8d0r8xY3Uuh0t9LS2AQGUEHoQcbbV0dOUNlzTs8+1dRFyBwy+54kguI1WZBpmj9ZWVgQHTPrROM9emCDuK71qXsXGrSb2Xo9Gmtz6JL/DWpCd8mcez7mJ5LOQk8oBoWO5aEkhQSerRkaSepGgndq6YtKpGOJj8WUuqW/hLVcUtBHLI07PoENxYuAViwYwdwYJdWhd+oQq6Y/NVfGpxbc1DFR1lr31a743Uu1siP4Tp2VkKrJauSWtX0Anq0ZAaJie/0DpJ72RqrjoqUo146TV+yWkl459jRMegvKwlhQCgFAeI/o29VPcLL/qKy4X4u00V93Ye3rUZxQCgFAKAUAoDmlwpZkDAuoBZQRkBs6SR3ZwceyrOElFSaye/1Brb3SOXCMGKNofH0WwGwfA4IPxFTOnKFnJaq67Bc04fepMgkjOVJYbgg5VijAg9CGBHwqatKVKWxLXLzV15EJ3JNcyRQCgFAKA8P2pUfhZOBnVw7+cestT76J3h93I9xWo4CgFARry+ji0cxtPMcIpIONRzgFsYXJ2GcZJA6kCulOlOpfZV7K/D6239WeiIbsQe0F7JbgTjDQR556Y9IJtmVCN8oMkr3rnG4APfCUoVm6Tyk+a91/wvvaJ7n1XtEnbMjdok5Wm+i3MS/jguDzYNyw82TJdT12I6Oa64R+0vhanxaX3T3cHzX47kRLLlI17SkR8i+Q/InEh7mgkKiTPkuFk/3eO81ODvPbwsvi076vbxzjx6hL8R07Ujlm3uh1glVX7sxSkRyZPgCVf/AHYquB5anQfxJ270c145x4kyyzM8Y/F3dnMM4cvbv4YdeYhPseMAfrD40w/Lw9Wm91pLg7Pyd32B5NMXX4riEL9FuYnibzeP8bH/AJDPSH8zBzjvg1Lg+TLz2Q8pEyS/YXccGBpaGSQnfOVeJQPDGHP2CuKop4d1d6kl4qT+hN87CG+Y3csGBoSGGQHfOXe4Ug74xiNcbd5+ESoxWHjV3uUl4KL+ovnYcKv2kkulYACGYRrjO45MEuTv11OemNsVNejGnCnJfFG7/ukvRBO9yHa8adrKa4KrrjNzgb4PJklRc753CDPxrrPCxjiYUbuz2O3lKLfrkRtZXKP+j5wgXUHQfgtnGOYjx5cfhGVXWBqYDGw8a86nQlCdSKTsm/BbzvVmpKPYevnvlSWKM51S6tJxtlQGIJ7iRkj2GtEKMpQlNaRtfj/vmcbmqcQUzvBgh1jSTJxhgzOvo75yCu/tXxqXRkqSq7m2uKs/O+XYxfOxpwziBkedGXQ0MmjGc5Uqro4271b4EEd1WrUVTjCSd1JX43aa4NeFgnciWt/NNaysgVbhOdGNiV5iM6A4PVSQD16Gus6NKliIqWcHsvrs0n4rQhNtEfiXGGawivYSVULHOy7HMezSIfAiMt8VFdKOFjHFyw1TN5xT/NpF+NuDIcuTdHftNIyC2nVyFjnTWAThkkzAdQBwQpdXyemiqYKMZ7dJrNxduprlZdtrcSZbma8WHLvLOUZ/GGS3fwwyGZSfMNFgfpmpw/Lw1Wm91pLg9l+Ur8A9UxcZTiMJ+jPbyIx+tGyPGM/ovL++ohaeDkt8ZJ8Gmn5qI+Izw30L68j7pEhmx5kPCx+yJP3eNK3KwtKfQ5R9JL5mFzmY7MYV72Ibcu6c4zn5RI5yd9xlpG+OcUxt5RpT6YLybj6JCO9F7WEsQuNX/It559OrkxPJpzjVoUtjODjOOuDXbDUfbVoUr22mlftdiG7K5rxbiPJjR9OrVLDHjOMc2VIs5wemrOO/HdU0KHtZuN7WUn4JvztYN2HE+I8prddOrnS8vOcafxckmroc+pjG3XypRoe0jN3tsq/bmlbzDdjM/ENNzDBpzzY5X1Z6ctoVxjG+eZ1ztjvzsjR2qMqt9HFW7dr0t5i+djynad/66R/+OP8A52Qf6VmrULKnWvq5K3You/Ha8jvTlyJLsPc1Y4igIMd2s6SrDIUdS0ZOn0o3xsSjjzDDIwQQdwa7um6MoupG6dnrk12rwe9PLUi99CHw65/CEmtrqNObGAsydUdWB0yIDvy3AOx3BVhk6cntWh7CUa1CT2XmnvTWqfWvNNPK9iE75M17MzvoktpiXltm0Fm/tIyMxSHxLJs311epxsI7Ua1PKM87Lc/iXB5rqaEehmvZReWk1qdxayctMjrEVWSMb9dKNoz36KnHPblGuvjV33rtS8WtriI9Bw7PWoe0ns33ETy25BwcRnJjH/AdKvi6jjiIYiPxKMuPxfqTIisrG3DkN5wsRvtJJA0UmMejIFMT4O4yJAfspWawuO246KSku7qvFBcqJG4vfc3hUd0wwUWC4I7wY3jlYb9fVI8/jXTD0fZ490FvcoeKcV6kN3jcsO1YwttL3xXUJ/4jfg5/dKf/AO2OfA5ucPxQl5Lb/aWluYn+cofdZvvbekfcpd+PpMfEZtfnG591tvvbyon7lDvz9KYXOfD6js98txH3ofytrU4v7uh3P3zEdWVVj803ftv/AL+5rVV/5Cn/ANXywKrmviTO0sebBHHWJreUf7uSJzjzKgj41xwT/wDLcfxbcfFNepMuaSe0a4eycdUuR8Q8csZH+bP7Irlg3yasemPo0/pbiTLcZuRjiFuega2nB8yslsVHtwX/AH+FIZ4Oa6JR9J3+g+I1tRjiNwB9O2gY+0SXCg/Z/wCg8KmeeDhfdKXpEfEY4Aum54gvTM6OB5NBCCfi6t9lTintUaMvyteEpfRoR1Zx7PWgeylt2A0q9xDjG2gSSKg0nbHL07dMGr4uo44mNZatQlxsm/O5EVybEO9maTgZf+0/Ag+xIw6xB9t8gqw+0V2pxjT+1dnd7S3Bu3miHnDgWPapxyYJO5bm2Pn6U0abf4vsJrNgU/aTh0xn5Rb+haWngdOPjE1g/wCbcEH2PBOuPMaip+FVwjvTrR6Y+kov0uJaoxI2OIxj8+1kPs0Sxfbnmfu86JXwcn0TXmpf48x8Q4W+L29Tv0wSZ8mV0x7cxn7RU11fC0pd5eDT/cFzmXdYSxTdtPm++92m+7etv2b75R78fVFZ81nPtX8hF71afzMFTgPvZdyp8khLTwHaX5Xh/vf/ACLimD5lbufugJaozffONp7vdfx2dKXudTvQ9KgfOXH6HnO1U6rxDSzqGb/Z2kEgFsXsmdIPXHlWfEL/AMaj36ny0ztTeU+xfU9hdX55MkluFnaMsNAbGShw6A4OH2IAPfjOOtTCivaRhVeynbO256Ps+hybyyKri16FSHiELMYtKGVcnDwMM69J2DJq152OAw7xWuhS2pSwlRLau7dU1uv0StbtsyrfxI68cXkTwXS7BnWCfwZJDpjY/WSUrg+Dv4iq4Z+1pToPcnKPU1nJcYrxSDydzbi6cu7tJx9MtbyeaspdCR34kQAeGtvE1GHe3h6lJ7rSXasn4p+SJeqZmddHEYmH9vbuj+2J1ZD7MSSZ9o8KiL28HJP4ZJr+pNP5UPiEaaeJOR/bWy6vbFIwU/ESn7BRvawST+GTtxSv8o+Izw70b68UfSjt5T7W50X26Yl39nhUVs8LSk9zmuC2X6yYXOZt2XGEnUdFuZ8ftSs5/wAzGmOzlB/lh5JL0QiVVpa8zhV1ANsC8hHeBiSdBgfmjAwPACtVSpsY+nV/9cvKL8WVSvFrtJnH5lfhrSn1RGkpzuQEKS52z6QAyPMVxwsXHGqC1u4+N4+BMubc7T/OUPus33tvVI+5S78fSZPxGbX5xufdbb728qJ+5Q78/SmFznw+o7PfLcR96H8ra1OL+7odz98xHVlVY/NN37b/AO/ua1Vf+Qp/9XywKrmviT+0p/8AhVye8WjkeRERII8wa4YL3+n316ky5rOvaokxQAes11bY+E0bt/kVqpgbbc29NifytLzaJlp4G3ET/XbMd+ic48sRDPsyR9oqKPutV9cfqHzkC2eIgDPo2pLeHpSLp9vqP7MedLWwd3vn6J39UPiHCmzd3xH0TEh/SEesj/C6/bSurYeknv2nwvb1TC1Zns0drn3mX/1FRjNafdiI7ynjOeBSEbg2cuP+G9bXl9qrvx9UV+DgT+0/5HF+us/5m3rPgveZd2p8kiZc3wJPaPrae8p/DJXLB6VO6/VEy3Glz85W/utx97Z1aHuU+/D0qD4l/vQa8P8AnK993tf4rupq+5Uu9U9IBc58PqX1YCxTdtPm++92m+7etv2b75R78fVFZ81nPtX8hF71afzMFTgPvZdyp8khLTwHaX5Xh/vf/IuKYPmVu5+6AlqjN9842nu91/HZ0pe51O9D0qB85cfoQ5+Jxw8SlEmocyC0RSEZhqaa6RQSoOnLMoyf9KrUklg6af45+lMlRbbfZ9Sb2afL3pHqfhTBMYxtHCr/AP7hID5g1bGK0aSeuwr+Mmv02IjvIPDCv+yn5nyXKn6Z+SzJpzjfVy8Zx35rvW2v49bHOvH+7K/Da0IXNNuMk/7Mj5nymm38PldcWjpt8rjy+FRh0v457GnL/ttK/wCniHzSZ2rzotwvrG6t8eQEil9/1Yf25x31xwFtqbemxP0dvOxMhxcZu7EDYhpWPdlBEVI8/TZDjyz3Cow+WHrX/KuN7+if+sPVC534jb/Utp8/tSW2Mf4D+6kMsHPrlDyU/wDI+IREf7Rl6Z/BYs/8WbGf34+NJX/go9+XpEfEadmfluI+9/8ATWtWxv3dDufvmI6sj8C/Iro9xmvSPMGecgjyrpiveafdpfLEiPNfE5ca+ZJfcT9zV8N/ykf/AGfuIfM4E+f5yh91m+9t6zx9yl34+ky3xGbX5xufdbb728qJ+5Q78/SmFznw+o7PfLcR96H8ra1OL+7odz98xHVlVYfNV37b/wC/ua1Vff6f/V8sCq5r4mOJ8YinsTHES7MLZCCjrgTSLGrjUo1L6x22OnrXDBtfxjd+btvwTdvKxaaajmi14+dU9jGD1nMjD6scUh8NhzDHv8O/emE5NKtN/htxbX0TEtUHbVxJAP7G1fV/vpY9P3Lf9tsktnBO/wAU1+lO/wAyHxCwOriF0w9WOGCPP1szSMDv1CvGf2qVeTg6a3uUnw5KXmn4Bc5mvZrd76XI0yXLAeyKOKA/5o2/7VOMyjRp71FebcvRoR3sicGvRFwt7k7Blnudx3SNJONvYw2/fXbEUnUxyorc4w8Eo/QhO0bmvGLPl8IFvuCYIrYZ9IgvogHTqct7PZU4er7T7R9t+aU/C8voQ1aFif2rXKW6Y9e6gwOgOhxKc+QCE/AVnwLtKcuiEvNbP1LS3GePbz8PX/7hmI7sLBP18cOU2/8AamFypVpflS8ZR+lxLVAYPET3mO1H7PMlPT9Llf5R5VGawfbP0X02vMfEOEAG8vm6kGGPPksYcL8DIT+1U4i6w9GPefi7X8rcAtWXdYSxTdtPm++92m+7etv2b75R78fVFZ81nPtX8hF71afzMFTgPvZdyp8khLTwHaX5Xh/vf/IuKYPmVu5+6AlqjN9842nu91/HZ0pe51O9D0qB85cfoUHaf8vb2cN/npaz4j3aj36ny0ztT0n2L6nsuJWzSRSRq5jLqVDgZK52yPPw86ijUUKkZyV0np0nJq6KnjXDi0UNlDHphbCyMMaUhTTmMeLOMIB4Fj3b68NXUZyxNR3ks0t7k759ked22W8q1lZDjR59xBbLgqjLPPv0VCTEv6TTBSB4Rt5ZYZexozrvVpxj2vnPsUcu2SDzdhxBudfW8I3W3Bnl8AxDRQqfM5kby5Y8RUUl7LCzqPWfJXZlKT4WS49oecrGwPN4ifzbWDHf68zZwfNUiHwkp93g+ucvKK+rl+knWQsyZOIXDfRhhiiHT13LyuPHOjk9fHbvpUtDBwjvlKT4K0V57QXOM8IOu8vpBnC8mDyOhWlOPHebGfLyyYxHJw1KHTtS8Wo/tC1Znso2YZZDsJLidht9ESuqn4qoPxpjlapGHRGC47Kb83YR0KVnxwGZ98yWk0nxlV5NvAZfbvAralf7WjHonFf2tL6Ff/jLftSgFkUIBDGKLTtg65I4wuOmkk4PdiseBbeKUlu2n4Ju/bkWlzS2ayQyrNg8xUZAcnGlirEY6dVXesiqyVN09zafFXX1JtncJZoJWlA9N0VCcn1ULsox7Xb7aOrJ01T3Jt8XZP0QtncW1mkbSsowZX1vuTltCR58vRRfspOrKain8Ksuy7fq2LHKPhUSwvAFPLfmahk781md9+oyWb2Vd4io6iqt5q3kkl6CytY8t/Ry2QpPfY2X/UVgoSc5Tk9WzRXy2ew9ritBwMBBknAyQATjcgZwCfLJ+01N3awOVvaIhkZVwZG1ud920qmd/qqo+FWnUlNJSeisuy7fqyLEVuEILZ7eMmJWV11A5YF9RZstnLamJye+uyxMnWVaebTXZlay7LKwtlY58V4TzIY4EwkQaMOvjGhB0DyOAp8iamhidiq6ss5Z27z38L37SGrqxtxnh7TNbAFeXHMJJAeraFYoBt3S6D3erTD1o0oze9xsuNr/AKbriGr2NeIWbyXVq2PxUPMkLZHrlREgxnPqPIc9Nh5VNKrGFCor8qWyuF7vzSDWaOb2rPxBZCpEcFuyqSNmaV1JwfqrEM/pirKpGOEcE85SXBRTt4uXkLco14Opa6vZSpADRwrkEZVE1kjPUa5WG23ommIajQpQT3OT7W7ekV4hatmvZNw63Mw6TXMpBz1EZFuD5bRfZipx6cHCm/hjHz5X7hHey9rCWInF7ETwTQklRLG8ZI6gMpXI8967Yes6NWNRfC0/B3IaurGvE+HiZFQsQFkikyPGORJQPYSuPjSjWdKTklqpLxTX1DVxxDh4laBixHJl5gx3nRJHg+WHJ+FKVZ01NJc5W80/oGrmZuHhp4p8nMcciAdxEhiJJ9nLH2mkazjSlStq0/Da/wAi2dzyXadP66T58OH/AJ2Q/wCtZ61dtU6NtHJ37VFeWz5nemuRJ9h7mrHEUBCFmIklMCLzHLP6bMAznvd8M2Og78AAAYAFd/a+0lFVW7KyySyXUsl19bzeZFraFcgSxid3YzTzvlsDDTSlQqpGn0QFUADoqrljszVoe1i6ijFbMIrhGN7tt783d9LdktERzUbcOjFnbSTXLAOdU1w4yRqxkgd7KigKo64UVFZvFV406KyyjFdX+W831thclXZjggMFtLPc+g8heebOPQBGQpI2OiJUXP1aYlqtWjSo5pWjHr6/6pNviFkrsiWMzWvDXndcTOJJih68yVmdY/aGZU+FdqsI4jGqlF8lWjf8sVZvwTkQso3M8StvwXhYt0Pp8qO2Q/Xk0wq3+Js0o1P4jHOtLS7m+xXk14KwatGx37TRAW8NuoAEksEQH1Q6s4APX8Uj+PTfbNc8FJutKs9ylLjZpfqaEtLG/af0ms4f725Qn2RBrjx6ao1+2owXJjVqdEX+q0fRsmW5F7WAsKAUAoDxH9G3qp7hZf8AUVlwvxdpor7uw9vWozigFAKAUAoBQCgFAaxxhQAoAA6ADA+ypbbd2DaoAoBQCgFAeP7R2crXYKxOysbL0gPRHLumkkyc7aU3/wDSuE4N1IyWiOsZJQaPYV3OQoBQGrICQSASOh8O7bw2qbtZArr/AIWZpo2kfMMWGWIDGqQEkO7Z9ILtpXAGrc5wunRSxHsqclBcp5X/AC9CW6+99GStnerV2Qb3N5LyVB/BonzO3dI6nIhXxUNguenohd8uB3pWwtP2j58lyV0J/E+trmrr2suTeHynbcZum/CrpI13gtWDytjZph8nGD0Oj128Dy/OkF/D0HN86asuqO98eaulbXUHmxO34RfIg3jsxzHPdznUrGvtWMuxHdrjNIr2OFcnzqmS7qzb4uyXZIay7Da6/HcQhTYraxtK3k8mYov8gm6+IqIfysHKW+bUV2LOXnskvOQRubxFseraw48uZMQxB+sscan2S+e5r2eDXTOXlHLwbb4xGsuwvqwFhQCgFAeJ/o3RgPSilj02lpGeZFLF6Sc/Uo5ijVjIzjPUVnw8HHav0natJO1j21aDiKAUAoBQCgFAKAUAoBQCgFAKAUAoBQCgFAKAUBxvIDIjIHePUMakIDDzUkHB88VenPYkpWTtuenEhlZdj8FhSG0gLOxKxjDaFJyxkmk3wuckknUx6ZJrVT/8io6ledktdL20tFdO5blvskQ8lZG9vFHY2zM7khAXlkO7SMd2YgdWY9FHkB3CqzlPF10orXJLcluXYt74sZRRF4Y/4NbTXVzlXkLTSjqUGAEjGOpWMKuB1bPjXWsvb1oUKOaVorr6ZcXd9S7CFkrsldmbN44S0oxNOxllHgzYwme8IgVM9+muWNqxnU2Yc2K2V2Lfxd3xJissx/tZhjMexIG2SdvRfbychfPO2ayFjez4uHbTp3wTlSGGAzLse/1f3jbrgDm3H0GnYb7esuNzjJPTT1yevlQFhDdBtGzekoYei2NxndsYB+NAQRxoEZCEjGTgg42kOPM4RvLJGMg5AG0PFw7lVGwYqe/opfb4Y/fQEV+Otn0UUqBqY6s7agu2NievhjH2ASxxYcwx4AYFQcsAPS1bZ/Oyp276A423HA6oQoJcLgBgfWbT170B+l+7uoDe54xjSETJZUYajjZ207+zy8vaAFtxjVgFQG2BywAz3gZ3znoO8fZQE+zn1xo+3pKG2ORuAdj3jzoDtQCgFAQuJwyMv4tsMA2NyATpIAOO7z7jg91AceXcFj6eF1bepnGpPI7adWO/fegMRJc7ZZcbZzjPcGIwMd5I9i56mgNS9wZHAzgMuMhdONT6gMgEjRpyc51dNqA72Bm5alwNRxnVgHoM50jGdWfhjvzQHOSOfV6LYXO/qnYvnbIyDp2xuN+7FAacOa4ZwXJCd4KqCfRGfAgaumxyAc91Acls7hjlpGUalOzKPzQ42Hq41YHXcZ3oDsiXAK5YlcLqxy85wMkbYxqzkEdBt1xQGkMVyNILHHogk6CegDnp1z0wMdc74oDpPDO3LGvSNK6yoXOfpekfV8sA9/TagNLaG4XAZywGjOyZ9X0jqPX0+uw26UBYWKsI0DklwoDE4yT3n0dqA43nDElkidyzCLJVCRo1bYkK43dfo5OBknGcEd6deVOEoxy2tXvt0dj39OmmRDVyveB7qcF1ZLa3clVYYM0inAcqf7JDkrn1mw3RVLd1OOHpWi7zktV8MXu7z39Cy1bSjVl7WEsKAUBzWBQMBRjOcY785z7c0B0oBQCgFAKAUAoBQCgFAKAUAoBQCgFAKAUAoBQCgFAKAUAoBQCgFAKAUAoBQCgFAKAUAoBQCgFAKAUAoBQCgFAKAUAoCp4nxVreRTKo/BmAXmAEmNycfjB/dtkYceqeuxyNdHDqvBqD5a3dK6utdG/dnkVbtqW1ZCwoBQCgFAKAUAoBQCgFAKAUAoBQCgFAKAUBgnHWgONteRyZ5ciPjrpYNjPTODtQHegFAKAUAoBQCgFAUlveSQTiGdtaTFuRKQAdW7GGTAA1aclWHrKpB3XLbZUoVaTq0lZxttR6tNpb7Xya3Nq2Tsq3s7MuZIwwKsAykYIIyCDsQQeorGm4u61LFFwNjbymzckoF12zHcmMYVoyfpNGSu53KsnUhjW/EpV6f8TFZ3tLvap9kvVPRWKLJ2L+vPLigFAKAUAoBQCgFAKAUAoBQCgFAKAUAoCLxX5Cb9W/8JoDzfZBALmfAA/qtp0H17usmE0ZpxOqPXVrMwoBQCgFAc4LhXBKMrgEqSpBAKkhht3gggjuNWlCUHaSt2+QIXGeErOq7mOWM6opVxqjbpkZ6gjYqdmGQa7YfESot5Xi8nF6Nf7o9U80Q1c14DxMzKyyAJcRHRMgJIDYyGUnrGwwVPgcHcEC2KoKlJSg7wlnF9XQ+taPx0aIi7nbjHDluIXiYldQ2ZdmRhuroe51YAg+IFc8PXlRqKpHduejW9PqayZLV1Y4dneINLFiUATxMY5gOnMUDJX6jAhl+qwrpjKMadTkc2Wcex9PWtH1pkRd1mce1duxh5sYzNbMJox+dpB1Jn68Zdf2vKr4CcVV9nN8mfJfHR8HZ8BJZXLW1uFkRJEOpHUMpHeCMg/ZWWcJQk4S1WTLJ3OtUAoBQCgFAKAUAoBQCgFAKAUAoBQCgFAReK/ITfq3/hNAed7JflM/utr/AB3dZMJozTidUesrWZhQCgOF9eJDG0kh0ogyzYJwPE4GwHeegGSdhXSlSlVmoQV2/wDf96SG7HZWBAIOQdwR31Rpp2ZJQ8Zga3c3cIyOtzGP7RAMcxR/fIN9t3UaeunTvw81XisPUfdfQ+h/ll+l59N6PLNF5DKHVWUhlYAgjoQdwR5YrBKLi3F6ouUfHhyJobtdlyIZ/AxsSEY+ccpBz3K8nw3YX+bTlh3rzo95ar+qK8Uiksncv6wFyhf8TxBSNkvIyD+tiwV/aaIvnyiWt6/m4N9NN/plr4St/cymku0vqwFyi7InQk1uf/DTPGB4IcSxAeQidB8K34/lSjW/HFPjzZeMk3xKw6C9rAWFAKAUAoBQCgFAKAUAoCBccR03MMGnPNjlfVnpyzCMYxvnmdc7Y787d4UNqjKrfmuKt27XpbzIvnYn1wJIPBuIc+LmadPpyLjOfUkePOcDrpz8a74ij7Gexe+Sfik/qQndGeI3/KaAadXOlEfXGMo756b+r086UaPtFN35qv5pfUN2JtcCSDw3iPNe4XTp5EvLznOr8VFLnpt6+Mb9POu9aj7OMJX5yv2ZyX0ITvcidseI/g9jczadeiNvRzpznbrg46+FThaHt6qp3tcSdlcrOyf5VP7ra/x3deZhNGasTqj1lazMKAq+L8Re3ZZGCm26StvqjJO0h3wYvzuhXruM41YehGsnBc/d0Pq73R06a2vVuxZ1lLHn7NRZ3CwDa2nzyR3RSDLNEp7kZMsq92hwNtIHo1H/ABVF1Xz487rjopPrTyb33Ted2UXJdj0NecXPP9nByJZ7P6EeJYfKKUt6H7EgcDwUx16GM/nU4Yje+TLvK2f9SafbcpHJ2Lbidis8MsL+rKjI3sYEHHnvWShVlRqRqR1TT8CzV1Yi9mLxpbWJpPlACkn6xCY5P86tXXG0o068ow5uq7HmvJkRd0R+1/owpNt/V5opcnuUMFkOR0/FM+/27Zrp9n8qo6f4oyXG11+pL/8ARPS5eVhLFJB6HEJV7p7dHHtjdkY/EPH9ntrdLl4OL/DJrg0mvR+JX4i7rCWFAKAUAoBQCgFAKAUAoCiv/nKz93uv47St9L3Kr3oekyr5y4/QvawFik7G/ko/W3H8xLW77R+/4Q+WJWGhntH69j70PupqjB82r3P3REtxdViLFF2b+W4j72P5a1rdjPu6Hc/fMrHVjtvCr2UyMMq+hWHTILoCMjyqPs52xEWuv0YnoTOF8Eit2dow+p1RSXkkk9FNZUDWxwAXbp41ghCMFaKOkpOWpLgukdpFVgWjbS4/NJVXwf2WB+NdZU5RSbWTzXZdr1RW5U8ala3mhuNR5TlYZlJ9EBmxFIAehEjBTjqrkn1RjXhoqtSlRtyleUXvyXKXFK661lqyrydy6kjDAqwBBGCDuCDsQaxJtO6LFJ2WZkE1q7ajbOFQk5JiYBos+JUZTJ3PLz31uxyU9mvFW21d95ZS8ed1XsVj0EjtRYNNayqmOaoDxE90iEPGdvrgVzwNZUq8ZS5ryfdeT8mJK6JnDL5Z4YpkOUlRXX2MAR8a41qUqNSVOWqbXgSndXKvjZ5d3Yyj6bvA36LoZB/niX/Efjqw3Lw9WHQlJdqdvST8CHqmXtYCxQ9mTiS/j6CO6JUeAkihmP2u7n41vxucKM+mHo5R9EkVjvRL7T23Ns7qPIBeGRQT3EowB+Brlgqns8TTn0SXqJK6ZK4dPriifprRW8eoB699ca0NipKPQ2iVoVvEUxf2b+Mc8Z+PKkBz5cvp9atVF3wlWPXB/Mvr5EPnIu6wlhQCgFAKAUAoBQCgFAKAor/5ys/d7r+O0rfS9yq96HpMq+cuP0L2sBYpOxv5KP1tx/MS1u+0fv8AhD5YlYaGe0fr2PvQ+6mqMHzavc/dES3F1WIsUXZv5biPvY/lrWt2M+7odz98ysdWdO135LJ+lH94lV+z/eFx9GJaFzWMsUlkujiFyOglhhkxtuwM0bE+ekRDfw8q3VHtYSm+iUlw5LXncqucybx2yE9tPCf7SN18MZUgEHuIPfXDC1fZVoVOhpkyV1YzwO751tBL/eRI/wDiUN/rTE0/ZVp0+hteDsIu6uQXGniKY25tq+frcqSPT/h5rf4vKu65WCf5ZrhtJ38dleBHxF3WEsU3ZA/1ZV2/FyTR4AwBy5pIwB5ALj4Vt+0Pv3LpUX4xT+pWGhjtYcQxt3rc22P2riJD+5j8cUwGdSS6Yz+Vv6CWngXVYixTcM2vL0DYHksfNihUk/sqo+Fba+eHpPvLhe/q2VWrLaVQVIIyCCCD31ji2ndFiq7GuTw+yJJJNtCSTuT+LXcmtf2iksXVS/FL1ZWHNRrxw4uOH4753B9n4Nctj2ZUH4CpwudGt3V88P8AIlqi6rEWFAKAUAoBQCgFAKAUAoCiv/nKz93uv47St9L3Kr3oekyr5y4/QvawFik7G/ko/W3H8xLW77R+/wCEPliVhoZ7R+vY+9D7qaowfNq9z90RLcXVYixRdm/luI+9j+Wta3Yz7uh3P3zKx1Z07Xfksn6Uf3iVX7P94XH0YloXNYyxT2aM19cuVIRYoY1JBGTmWR9JIwww0YyM7gjbetlRxWFhFPNuTfZkl2aP/bFVzmSeP3vItp5f7uJ22wTkKSAAdic1zwtL2teFPpaRMnZXNuCWnJt4Iv7uJE8fVUL/AKVXE1Pa1p1Olt+LuErKxAkOriUffybVyfLmyRhc+3lN9nnWhcnBP801+lO/zLxI+IvKwlij7FkG0Rx0leWUHxEkskgbyyGBx3Zrd9o5Yhxe5RXgkrcLFYaGe1ZykEf95dQAePoSLMcfCMk+QNRgcpTl0Qn5px+viJF3WIsUXBH1XfEG/NkijGOmFhjk+3VIf3VuxK2cPRXSpP8AU16RKrVlrfy6IpGGMqjHfpsCd6y0o7U4x6WiXoROzEISztUG4WCIDPkiiuuNk5YmpJ75S9WRHRHDjK5urAdyySP8RBImPZhz9grph3ahWfSor9Sf0D1RdViLCgFAKAUAoBQCgFAKAUBRX/zlZ+73X8dpW+l7lV70PSZV85cfoXtYCxSdjfyUfrbj+Ylrd9o/f8IfLErDQz2j9ex96H3U1Rg+bV7n7oiW4uqxFii7N/LcR97H8ta1uxn3dDufvmVjqyP/AEkyleGXbKSGWPII6ghlII+NT9mK+Kgu30YnzTl2SdufOhkkdeRbuA8jvhma5DEaycZCrsNtq8fDVJTT2jTXhGLVj1VaTgU/G7N55LePT+IDiWVsjcxlWjjC9d5MMT0xGR9KtmGqwownO/LtZLtupPwy433FWrltJIFBZiAoGSScAAbkk9wrIk27LUsUnZZTJzbthpNywKAjBEKDTED35YZfB6GQjurdjmobNCPwLPvPOXhzevZuVj0nbtVemO2cIcSykRQ+OuT0QQO/Tux+qrHuqmBpKdZOXNjyn2LN+Oi62hJ2RYWFosUUcSDCRoqKPJQFH7hWerUlUnKctW2/ElKysVHEfxt9ax90CvcN0wCQYIwR5hpSP0K10f5eFqT/ABNRXzS8LR8SHnJF9WAsUXZAaopZv/mJ5ZOucqG5SHrjeJE6f+5rd9ocmcaf4YxXG20/1NlYaXNu2x/qNyg6ypyl/SlIiX97D/vT7N96hJ/C9rhHlP0E+ay5RcADwGKxN3dyxSXfpcRth3R287EZ72eBVOO44D7+Z8620+TgpvplFeCk39Cr5yL2sJYUAoBQCgFAKAUAoBQCgObQKWDlVLqCFbAyA2NQB6gHAyO/A8KspyUXFPJ7vT1B0qoOcMKoNKKFGScKABkksTgd5JJPmatKUpO8ncCWFW0llDaTqXIBwcEZGehwTv5milKN7PUHSqg5xwqpYqqqXOpiABqOAuWx1OABk9wHhVnKUrJvTTs1BF45Ar28yuqupjbKsAQdidwdjvSE5Qe1F2fUGUPZL8pn91tf47usWE0ZpxOqPWVrMwoCFxbhq3CCN2YR6gXUYxIBvofI9QnGQMZAwdiQe9Cu6MnKKztk+h9K6+jo11SIauSZpVRWZ2CIoJZiQAoAySSdgAO+uUYynJRirtklJwxGuZxdOhWJFItlbIY6tmnZD6hZdlB3Cls41lRurNYek6EXeT5zWmWkU99nm9zdrXtd0WbuXdxMqKzuwVFBZmJwAAMkk9wArDCMpyUYq7ZcqOzMLMJLqRSr3LBgG2KxLkRIR9E6SWI7mdq2Y2Si40IvKHnJ85+OSfQkVj0nXtRetFbvy/lpMRwj/wCo/or8ATqPkp8KpgaUalZbfNWb7Fm/HRdbEnZE7h1msMUcSDCRoqL7FAA/cK4VqsqtSVSWrbfiSlZWKrjzcy4s7cd7md/0IcY+POaL7D3iteFWxRq1urZXbL/6pkSzaRe1gLFHwk67y9k7k5UA/ZUzMR8ZsH9Dy33V+RhqUOnal4vZXy34lVqy8rCWFAKAUAoBQCgFAKAUAoBQCgFAKAUAoCLxX5Cb9W/8JoDzvZL8pn91tf47usmE0ZpxOqPWVrMwoBQHOeBXUq6q6nGQwBGxBGx8CBVozlB3i7PqB0qoKG8t3upuW6FLWJgW1bGdxghQO6FTgkn1yMY0g6t9OcMNT24u9SWlvhXT3nu/Cs9dKvN9RfVgLHn7M/hV1zv7C21LCf7yQgrJIPqqMoD3kyeVehUX8PQ9n8c7N9UdUu185/09ZRZu56CvPLlB2ePOmuLs7q5EUP6uMnLD9OUuc96iOt+L/lU4YfeuVLvPdwjbsdykc3cub26WKN5HOEjUsx8ABkn7Kx06cqk1COrdi7dit7J2zJaxmQFZJdUsgPUPKxlZT+iW0+xRWnH1IzrtReStFdiVk+Nr8SsVkXFYywoBQCgFAKAUAoBQCgFAKAUAoBQCgFAcrmHWjJnGpSM+0YoCr4HwQwPI7S8wvHHHsmgARmUjvOSeYfsFc6dNQ0LzqOepc10KCgFAKAUAoCs4vaSzFY1blwtnmspIkI2xGmPUDb5fOQBgYJ1Lpw9SnSTm1eW5PTtfTbctHvyVnVpsn28CxqqIoVFACqowABsAAOgrhOcpycpO7e8sUvH7lpW/AoSQ8gzM4OOVETg7gbSOMhBt9Jvo77cLBUo/xNRZLmr8Uv8AEdZcFvKyd8kXVvAsaKiKFRAFVQMAADAAHcAKxTnKcnKTu2WKPj5580Nmvqkia48o0OUQ+ckoAx3qklbsJ/JpyxD15se89X/THzcSks3Y9BXnlxQCgFAKAUAoBQCgFAKAUBXSXzKPUdm1kYCPjGWwc4x0xvQEY8WlyF5WWwCQAxx6KNvtuMtjxGM47qAl3F5IrMBESo6MN/o6vVG58PbgUByTiEpEf4lhqK5yDtkZ6YyMd5PQ+NAc7fiMxA1QnI65DDvVfDHfn4HwzQGLbiUruMJlMDcI435mgnUR3DfT3b92DQE+4ncA4jYYZfA5GoA4Ckn1c9RQEJeKvpVmj05bT6QYE+kRnGNgQAR3b9e+gN/w6UxK3KKsxxjSxI2zuAPHbPT2Z2A5Wt5Pkl02KFgNDZGGYBfrMRpPd39M7AbrxGUhDyiNTLqUo+QChY74wPSwPLodzQHWzvZGYBoiFON8MNyGJ2I2AKgeZI6bZAsaAUAoDlcqxRgjBHKkKxXUFONiVyNQB7sjNWg4qScldb1p57gRuE8LS3QqmSzHU8jbvI3e7t3n9wGAAAAB1r4idaV5aLRLRLoS/wBvq7shKxrxniiwJnBeRjpiiX1pG7lX/U9FGScAVOHw8q0raJavcl0v6LVvJZhuxpwLhrRK7SsHnmbXKw6ZxgImekajZR8TuTVsVXVRqMFaEckvq+t6vw0SIirFnWUsKAUAoBQCgFAKAUAoBQCgFAYxQGaAUAoDAGKAzQGCKAzQCgFAKAUAoBQCgFAU/C7dWubqVhmRZBGrHcqnKifSufVBZiTjqeucCtleclRpwWjTdul3krvpyVurcVWrZcVjL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4" name="Picture 8" descr="https://encrypted-tbn0.gstatic.com/images?q=tbn:ANd9GcQ0NkPF6gkJsmd-oH6pKawZcZkaY0sra1GkqE3nMXvgC_pcM7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381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copy in notes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1.bp.blogspot.com/-pl1RJpFNNgY/TnVqquL8N7I/AAAAAAAAAJk/GEjL7SvKb3I/s1600/light_behavior_530.jpg"/>
          <p:cNvPicPr>
            <a:picLocks noChangeAspect="1" noChangeArrowheads="1"/>
          </p:cNvPicPr>
          <p:nvPr/>
        </p:nvPicPr>
        <p:blipFill>
          <a:blip r:embed="rId2" cstate="print"/>
          <a:srcRect l="70000" t="45556" b="5960"/>
          <a:stretch>
            <a:fillRect/>
          </a:stretch>
        </p:blipFill>
        <p:spPr bwMode="auto">
          <a:xfrm>
            <a:off x="-228600" y="0"/>
            <a:ext cx="6705600" cy="6858000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4495800" y="0"/>
            <a:ext cx="4419600" cy="4191000"/>
          </a:xfrm>
          <a:prstGeom prst="cloudCallout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0600" y="914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Copy the </a:t>
            </a:r>
            <a:r>
              <a:rPr lang="en-US" sz="3600" b="1" dirty="0" err="1" smtClean="0">
                <a:solidFill>
                  <a:srgbClr val="7030A0"/>
                </a:solidFill>
              </a:rPr>
              <a:t>Vocab</a:t>
            </a:r>
            <a:r>
              <a:rPr lang="en-US" sz="3600" b="1" dirty="0" smtClean="0">
                <a:solidFill>
                  <a:srgbClr val="7030A0"/>
                </a:solidFill>
              </a:rPr>
              <a:t> Word and Draw the picture in your notes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Study </a:t>
            </a:r>
            <a:r>
              <a:rPr lang="en-US" sz="2800" dirty="0" smtClean="0"/>
              <a:t>Jams Senses: Hearing: </a:t>
            </a:r>
            <a:r>
              <a:rPr lang="en-US" sz="2800" dirty="0" smtClean="0">
                <a:hlinkClick r:id="rId2"/>
              </a:rPr>
              <a:t>http://studyjams.scholastic.com/studyjams/jams/science/human-body/hearing.htm</a:t>
            </a:r>
            <a:endParaRPr lang="en-US" sz="2800" dirty="0" smtClean="0"/>
          </a:p>
          <a:p>
            <a:r>
              <a:rPr lang="en-US" sz="2800" dirty="0" smtClean="0"/>
              <a:t>Study Jams: Sound: </a:t>
            </a:r>
            <a:r>
              <a:rPr lang="en-US" sz="2800" dirty="0" smtClean="0">
                <a:hlinkClick r:id="rId3"/>
              </a:rPr>
              <a:t>http://studyjams.scholastic.com/studyjams/jams/science/energy-light-sound/sound.htm</a:t>
            </a:r>
            <a:endParaRPr lang="en-US" sz="2800" dirty="0" smtClean="0"/>
          </a:p>
          <a:p>
            <a:r>
              <a:rPr lang="en-US" sz="2800" dirty="0" smtClean="0"/>
              <a:t>How the Ear Works </a:t>
            </a:r>
            <a:r>
              <a:rPr lang="en-US" sz="2800" dirty="0" smtClean="0">
                <a:hlinkClick r:id="rId4"/>
              </a:rPr>
              <a:t>http://www.sciencekids.co.nz/videos/humanbody/ear.html</a:t>
            </a:r>
            <a:endParaRPr lang="en-US" sz="2800" dirty="0" smtClean="0"/>
          </a:p>
          <a:p>
            <a:r>
              <a:rPr lang="en-US" sz="2800" dirty="0" smtClean="0"/>
              <a:t>Study Jams Clip </a:t>
            </a:r>
            <a:r>
              <a:rPr lang="en-US" sz="2800" dirty="0" smtClean="0">
                <a:hlinkClick r:id="rId5"/>
              </a:rPr>
              <a:t>http://www.youtube.com/watch?v=CSO765hyxrc</a:t>
            </a:r>
            <a:endParaRPr lang="en-US" sz="2800" dirty="0" smtClean="0"/>
          </a:p>
          <a:p>
            <a:r>
              <a:rPr lang="en-US" sz="2800" dirty="0" smtClean="0"/>
              <a:t>Study Jams Full Hearing Clip </a:t>
            </a:r>
            <a:r>
              <a:rPr lang="en-US" sz="2800" dirty="0" smtClean="0">
                <a:hlinkClick r:id="rId2"/>
              </a:rPr>
              <a:t>http://studyjams.scholastic.com/studyjams/jams/science/human-body/hearing.htm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View these videos until you are done with all of your work.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Sound Waves</a:t>
            </a:r>
            <a:endParaRPr lang="en-US" sz="54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A </a:t>
            </a:r>
            <a:r>
              <a:rPr lang="en-US" sz="4000" b="1" u="sng" dirty="0" smtClean="0">
                <a:solidFill>
                  <a:srgbClr val="FF0000"/>
                </a:solidFill>
              </a:rPr>
              <a:t>sound wave </a:t>
            </a:r>
            <a:r>
              <a:rPr lang="en-US" sz="4000" dirty="0" smtClean="0">
                <a:solidFill>
                  <a:srgbClr val="7030A0"/>
                </a:solidFill>
              </a:rPr>
              <a:t>is a longitudinal wave generated by a vibrating material.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It is then carried through a medium and transfers energy.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Sound waves travel in all directions away from their source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Sound has to have a medium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Sound can not travel in a vacuum</a:t>
            </a:r>
          </a:p>
          <a:p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410200"/>
            <a:ext cx="2895600" cy="1447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819400" cy="2667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4876800"/>
            <a:ext cx="2895600" cy="1981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Footlight MT Light" pitchFamily="18" charset="0"/>
              </a:rPr>
              <a:t>Outer Ear </a:t>
            </a:r>
            <a:endParaRPr lang="en-US" sz="3200" b="1" dirty="0">
              <a:solidFill>
                <a:srgbClr val="FFFF00"/>
              </a:solidFill>
              <a:latin typeface="Footlight MT Light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Footlight MT Light" pitchFamily="18" charset="0"/>
              </a:rPr>
              <a:t>collects sounds</a:t>
            </a:r>
            <a:endParaRPr lang="en-US" sz="32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876800"/>
            <a:ext cx="2895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Footlight MT Light" pitchFamily="18" charset="0"/>
              </a:rPr>
              <a:t>Inner Ear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Footlight MT Light" pitchFamily="18" charset="0"/>
              </a:rPr>
              <a:t>Turns vibrations into signals for the brain</a:t>
            </a:r>
            <a:endParaRPr lang="en-US" sz="28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0"/>
            <a:ext cx="2819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Footlight MT Light" pitchFamily="18" charset="0"/>
              </a:rPr>
              <a:t>Middle Ear</a:t>
            </a:r>
            <a:endParaRPr lang="en-US" sz="3200" b="1" dirty="0">
              <a:solidFill>
                <a:srgbClr val="FFFF00"/>
              </a:solidFill>
              <a:latin typeface="Footlight MT Light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Footlight MT Light" pitchFamily="18" charset="0"/>
              </a:rPr>
              <a:t>Three bones (hammer, anvil, stirrup)-act as levers to increase the size of the vibration</a:t>
            </a:r>
            <a:endParaRPr lang="en-US" sz="2400" b="1" dirty="0">
              <a:solidFill>
                <a:srgbClr val="FFFF0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590800"/>
            <a:ext cx="11430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Footlight MT Light" pitchFamily="18" charset="0"/>
              </a:rPr>
              <a:t>Pinna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5638800"/>
            <a:ext cx="1143000" cy="830997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Ear Canal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5943600"/>
            <a:ext cx="16002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Ear Drum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762000"/>
            <a:ext cx="14478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Hammer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143000"/>
            <a:ext cx="11430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Anvil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1828800"/>
            <a:ext cx="11430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Stirrup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419600"/>
            <a:ext cx="1295400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ootlight MT Light" pitchFamily="18" charset="0"/>
              </a:rPr>
              <a:t>Cochlea</a:t>
            </a:r>
            <a:endParaRPr lang="en-US" dirty="0">
              <a:solidFill>
                <a:srgbClr val="7030A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086_HST_Trans_phys.jpg                                         0008C34ESeagate                        BC5C1CAB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6096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Page </a:t>
            </a:r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471-Do not copy in notes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922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Humans produce the sounds necessary for speech by using their </a:t>
            </a:r>
            <a:r>
              <a:rPr lang="en-US" sz="4800" b="1" u="sng" dirty="0" smtClean="0">
                <a:solidFill>
                  <a:srgbClr val="FF0000"/>
                </a:solidFill>
                <a:latin typeface="Footlight MT Light" pitchFamily="18" charset="0"/>
              </a:rPr>
              <a:t>vocal cords</a:t>
            </a:r>
            <a:r>
              <a:rPr lang="en-US" sz="4800" b="1" dirty="0" smtClean="0">
                <a:solidFill>
                  <a:srgbClr val="7030A0"/>
                </a:solidFill>
                <a:latin typeface="Footlight MT Light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Sound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 is produced when air from the lungs past the vocal cords, causing them to vibrate.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ootlight MT Ligh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800" dirty="0" smtClean="0">
                <a:solidFill>
                  <a:srgbClr val="7030A0"/>
                </a:solidFill>
                <a:latin typeface="Footlight MT Light" pitchFamily="18" charset="0"/>
              </a:rPr>
              <a:t>The speed of sound represents how far a sound wave travels in a given amount of time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Fastest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 in Solids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baseline="0" dirty="0" smtClean="0">
                <a:solidFill>
                  <a:srgbClr val="7030A0"/>
                </a:solidFill>
                <a:latin typeface="Footlight MT Light" pitchFamily="18" charset="0"/>
              </a:rPr>
              <a:t>Slowest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in gases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hotter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ootlight MT Light" pitchFamily="18" charset="0"/>
                <a:ea typeface="+mn-ea"/>
                <a:cs typeface="+mn-cs"/>
              </a:rPr>
              <a:t> the temperature-the faster the wave travels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baseline="0" dirty="0" smtClean="0">
                <a:solidFill>
                  <a:srgbClr val="7030A0"/>
                </a:solidFill>
                <a:latin typeface="Footlight MT Light" pitchFamily="18" charset="0"/>
              </a:rPr>
              <a:t>The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Footlight MT Light" pitchFamily="18" charset="0"/>
              </a:rPr>
              <a:t>colder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the temperature-the slower the wave travels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ootlight MT Ligh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  <a:latin typeface="Footlight MT Light" pitchFamily="18" charset="0"/>
              </a:rPr>
              <a:t>Pitch</a:t>
            </a:r>
            <a:r>
              <a:rPr lang="en-US" sz="4400" b="1" u="sng" dirty="0" smtClean="0">
                <a:solidFill>
                  <a:srgbClr val="7030A0"/>
                </a:solidFill>
                <a:latin typeface="Footlight MT Light" pitchFamily="18" charset="0"/>
              </a:rPr>
              <a:t>-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how high or low a sound is</a:t>
            </a:r>
          </a:p>
          <a:p>
            <a:r>
              <a:rPr lang="en-US" sz="4400" b="1" u="sng" dirty="0" smtClean="0">
                <a:solidFill>
                  <a:srgbClr val="FF0000"/>
                </a:solidFill>
                <a:latin typeface="Footlight MT Light" pitchFamily="18" charset="0"/>
              </a:rPr>
              <a:t>Loudness</a:t>
            </a:r>
            <a:r>
              <a:rPr lang="en-US" sz="4400" b="1" u="sng" dirty="0" smtClean="0">
                <a:solidFill>
                  <a:srgbClr val="7030A0"/>
                </a:solidFill>
                <a:latin typeface="Footlight MT Light" pitchFamily="18" charset="0"/>
              </a:rPr>
              <a:t>-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how well the sound can be heard</a:t>
            </a:r>
          </a:p>
          <a:p>
            <a:r>
              <a:rPr lang="en-US" sz="4400" b="1" u="sng" dirty="0" smtClean="0">
                <a:solidFill>
                  <a:srgbClr val="FF0000"/>
                </a:solidFill>
                <a:latin typeface="Footlight MT Light" pitchFamily="18" charset="0"/>
              </a:rPr>
              <a:t>Decibel</a:t>
            </a:r>
            <a:r>
              <a:rPr lang="en-US" sz="4400" b="1" u="sng" dirty="0" smtClean="0">
                <a:solidFill>
                  <a:srgbClr val="7030A0"/>
                </a:solidFill>
                <a:latin typeface="Footlight MT Light" pitchFamily="18" charset="0"/>
              </a:rPr>
              <a:t>-</a:t>
            </a:r>
            <a:r>
              <a:rPr lang="en-US" sz="4400" dirty="0" smtClean="0">
                <a:solidFill>
                  <a:srgbClr val="7030A0"/>
                </a:solidFill>
                <a:latin typeface="Footlight MT Light" pitchFamily="18" charset="0"/>
              </a:rPr>
              <a:t> measures loudness</a:t>
            </a:r>
            <a:endParaRPr lang="en-US" sz="4400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88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0"/>
                <a:gridCol w="4572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 smtClean="0">
                          <a:latin typeface="Footlight MT Light" pitchFamily="18" charset="0"/>
                        </a:rPr>
                        <a:t>Decibel Level</a:t>
                      </a:r>
                      <a:endParaRPr lang="en-US" sz="3600" u="sng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 smtClean="0">
                          <a:latin typeface="Footlight MT Light" pitchFamily="18" charset="0"/>
                        </a:rPr>
                        <a:t>Sound</a:t>
                      </a:r>
                      <a:endParaRPr lang="en-US" sz="3600" u="sng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0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Softest sound you can hear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20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Whisper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25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Purring Cat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140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Jet</a:t>
                      </a:r>
                      <a:r>
                        <a:rPr lang="en-US" sz="2400" baseline="0" dirty="0" smtClean="0">
                          <a:latin typeface="Footlight MT Light" pitchFamily="18" charset="0"/>
                        </a:rPr>
                        <a:t> engine 30 meters away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200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ootlight MT Light" pitchFamily="18" charset="0"/>
                        </a:rPr>
                        <a:t>Rocket engine 50 meters away</a:t>
                      </a:r>
                      <a:endParaRPr lang="en-US" sz="2400" dirty="0">
                        <a:latin typeface="Footlight MT Ligh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472</Words>
  <Application>Microsoft Office PowerPoint</Application>
  <PresentationFormat>On-screen Show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Sound</vt:lpstr>
      <vt:lpstr>Slide 2</vt:lpstr>
      <vt:lpstr>Sound Waves</vt:lpstr>
      <vt:lpstr>Slide 4</vt:lpstr>
      <vt:lpstr>Slide 5</vt:lpstr>
      <vt:lpstr>Slide 6</vt:lpstr>
      <vt:lpstr>Slide 7</vt:lpstr>
      <vt:lpstr>Slide 8</vt:lpstr>
      <vt:lpstr>Slide 9</vt:lpstr>
      <vt:lpstr>Parts of the Ear</vt:lpstr>
      <vt:lpstr>Doppler Effect</vt:lpstr>
      <vt:lpstr>Slide 12</vt:lpstr>
      <vt:lpstr>Hearing Problems</vt:lpstr>
      <vt:lpstr>Protect Your Hearing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etosha</dc:creator>
  <cp:lastModifiedBy>kiahe</cp:lastModifiedBy>
  <cp:revision>49</cp:revision>
  <dcterms:created xsi:type="dcterms:W3CDTF">2013-02-10T02:15:03Z</dcterms:created>
  <dcterms:modified xsi:type="dcterms:W3CDTF">2013-11-07T16:20:52Z</dcterms:modified>
</cp:coreProperties>
</file>