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960985-E8BE-4802-A5BE-96890E9218CC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274FCE-DCE2-4403-BD41-870326D1D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60985-E8BE-4802-A5BE-96890E9218CC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74FCE-DCE2-4403-BD41-870326D1D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60985-E8BE-4802-A5BE-96890E9218CC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74FCE-DCE2-4403-BD41-870326D1D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60985-E8BE-4802-A5BE-96890E9218CC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74FCE-DCE2-4403-BD41-870326D1D6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60985-E8BE-4802-A5BE-96890E9218CC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74FCE-DCE2-4403-BD41-870326D1D6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60985-E8BE-4802-A5BE-96890E9218CC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74FCE-DCE2-4403-BD41-870326D1D6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60985-E8BE-4802-A5BE-96890E9218CC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74FCE-DCE2-4403-BD41-870326D1D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60985-E8BE-4802-A5BE-96890E9218CC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74FCE-DCE2-4403-BD41-870326D1D6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60985-E8BE-4802-A5BE-96890E9218CC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74FCE-DCE2-4403-BD41-870326D1D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0960985-E8BE-4802-A5BE-96890E9218CC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74FCE-DCE2-4403-BD41-870326D1D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960985-E8BE-4802-A5BE-96890E9218CC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274FCE-DCE2-4403-BD41-870326D1D6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0960985-E8BE-4802-A5BE-96890E9218CC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274FCE-DCE2-4403-BD41-870326D1D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rning-earth.org/Graphic-E/BIOSPHERE/Bios-C-PlantsDefense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encrypted-tbn1.gstatic.com/images?q=tbn:ANd9GcQrxHhnbhXli8OjxDkvFfMG7IOe7t_hUgQ8UFRbsp2NY92BHNY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71800" cy="3352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rgbClr val="00B050"/>
                </a:solidFill>
              </a:rPr>
              <a:t>Plant Defense</a:t>
            </a:r>
            <a:endParaRPr lang="en-US" sz="115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11607"/>
            <a:ext cx="9144000" cy="1199704"/>
          </a:xfrm>
        </p:spPr>
        <p:txBody>
          <a:bodyPr>
            <a:normAutofit/>
          </a:bodyPr>
          <a:lstStyle/>
          <a:p>
            <a:r>
              <a:rPr lang="en-US" dirty="0" smtClean="0"/>
              <a:t>Resource: </a:t>
            </a:r>
            <a:r>
              <a:rPr lang="en-US" dirty="0" smtClean="0">
                <a:hlinkClick r:id="rId3"/>
              </a:rPr>
              <a:t>http://www.morning-earth.org/Graphic-E/BIOSPHERE/Bios-C-PlantsDefense.html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Plants are tough survivors.  They have successfully defended themselves against attack for hundreds of millions of years.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u="sng" dirty="0" smtClean="0"/>
              <a:t>Plant Defense</a:t>
            </a:r>
            <a:endParaRPr lang="en-US" sz="8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Used to discourage grazers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u="sng" dirty="0" smtClean="0"/>
              <a:t>Thorns, Spines, and Micro-Needles</a:t>
            </a:r>
            <a:endParaRPr lang="en-US" u="sng" dirty="0"/>
          </a:p>
        </p:txBody>
      </p:sp>
      <p:pic>
        <p:nvPicPr>
          <p:cNvPr id="1026" name="Picture 2" descr="http://www.morning-earth.org/Graphic-E/BIOSPHERE/PLANTIMAGE/DEFENSE/CONTINUOUS/Stinginghairsnettle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600"/>
            <a:ext cx="914400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morning-earth.org/Graphic-E/BIOSPHERE/PLANTIMAGE/DEFENSE/CONTINUOUS/catsclawacac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3333750" cy="2971800"/>
          </a:xfrm>
          <a:prstGeom prst="rect">
            <a:avLst/>
          </a:prstGeom>
          <a:noFill/>
        </p:spPr>
      </p:pic>
      <p:pic>
        <p:nvPicPr>
          <p:cNvPr id="16388" name="Picture 4" descr="http://www.morning-earth.org/Graphic-E/BIOSPHERE/PLANTIMAGE/DEFENSE/CONTINUOUS/gooseberrythorn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467100"/>
            <a:ext cx="3333750" cy="3390900"/>
          </a:xfrm>
          <a:prstGeom prst="rect">
            <a:avLst/>
          </a:prstGeom>
          <a:noFill/>
        </p:spPr>
      </p:pic>
      <p:pic>
        <p:nvPicPr>
          <p:cNvPr id="16390" name="Picture 6" descr="http://www.morning-earth.org/Graphic-E/BIOSPHERE/PLANTIMAGE/DEFENSE/CONTINUOUS/chollaspin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0"/>
            <a:ext cx="4381500" cy="3505200"/>
          </a:xfrm>
          <a:prstGeom prst="rect">
            <a:avLst/>
          </a:prstGeom>
          <a:noFill/>
        </p:spPr>
      </p:pic>
      <p:pic>
        <p:nvPicPr>
          <p:cNvPr id="16392" name="Picture 8" descr="http://www.morning-earth.org/Graphic-E/BIOSPHERE/PLANTIMAGE/DEFENSE/CONTINUOUS/ppeargrp3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3733800"/>
            <a:ext cx="3333750" cy="257175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29718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Cat’s Claw 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0" y="35052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Gooseberry Spine Leaves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0" y="31242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Cholla</a:t>
            </a:r>
            <a:r>
              <a:rPr lang="en-US" sz="2400" b="1" dirty="0" smtClean="0">
                <a:solidFill>
                  <a:schemeClr val="bg1"/>
                </a:solidFill>
              </a:rPr>
              <a:t> Cactus spines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7400" y="645789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Prickly Pear Cactus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Woody plants have bark</a:t>
            </a:r>
          </a:p>
          <a:p>
            <a:r>
              <a:rPr lang="en-US" sz="3200" dirty="0" smtClean="0"/>
              <a:t>Herbs have waxy cuticles</a:t>
            </a:r>
          </a:p>
          <a:p>
            <a:r>
              <a:rPr lang="en-US" sz="3200" dirty="0" smtClean="0"/>
              <a:t>Both are barriers that resist penetration by virus particles, bacteria, and spores of fungi</a:t>
            </a:r>
          </a:p>
          <a:p>
            <a:r>
              <a:rPr lang="en-US" sz="3200" dirty="0" smtClean="0"/>
              <a:t>Some bark grows to 1 foot thick to resist fire</a:t>
            </a:r>
          </a:p>
          <a:p>
            <a:r>
              <a:rPr lang="en-US" sz="3200" dirty="0" smtClean="0"/>
              <a:t>Resin (sap)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u="sng" dirty="0" smtClean="0"/>
              <a:t>Barriers: cuticle, bark and resin</a:t>
            </a:r>
            <a:endParaRPr lang="en-US" sz="44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morning-earth.org/Graphic-E/BIOSPHERE/PLANTIMAGE/DEFENSE/CONTINUOUS/amberfoss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6742877" cy="3124200"/>
          </a:xfrm>
          <a:prstGeom prst="rect">
            <a:avLst/>
          </a:prstGeom>
          <a:noFill/>
        </p:spPr>
      </p:pic>
      <p:pic>
        <p:nvPicPr>
          <p:cNvPr id="18436" name="Picture 4" descr="http://www.morning-earth.org/Graphic-E/BIOSPHERE/PLANTIMAGE/DEFENSE/CONTINUOUS/resindrop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8861" y="3124201"/>
            <a:ext cx="4284689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Leaves a bad taste</a:t>
            </a:r>
          </a:p>
          <a:p>
            <a:r>
              <a:rPr lang="en-US" sz="4400" dirty="0" smtClean="0"/>
              <a:t>Interfere with digestion</a:t>
            </a:r>
          </a:p>
          <a:p>
            <a:r>
              <a:rPr lang="en-US" sz="4400" dirty="0" smtClean="0"/>
              <a:t>Interfere with nervous system</a:t>
            </a:r>
          </a:p>
          <a:p>
            <a:r>
              <a:rPr lang="en-US" sz="4400" dirty="0" smtClean="0"/>
              <a:t>Can cause death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u="sng" dirty="0" smtClean="0"/>
              <a:t>Plant Poisons</a:t>
            </a:r>
            <a:endParaRPr lang="en-US" sz="44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Poisons</a:t>
            </a:r>
            <a:endParaRPr lang="en-US" dirty="0"/>
          </a:p>
        </p:txBody>
      </p:sp>
      <p:pic>
        <p:nvPicPr>
          <p:cNvPr id="19458" name="Picture 2" descr="http://www.morning-earth.org/Graphic-E/BIOSPHERE/PLANTIMAGE/DEFENSE/CONTINUOUS/Foxglo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2438400" cy="2011681"/>
          </a:xfrm>
          <a:prstGeom prst="rect">
            <a:avLst/>
          </a:prstGeom>
          <a:noFill/>
        </p:spPr>
      </p:pic>
      <p:pic>
        <p:nvPicPr>
          <p:cNvPr id="19460" name="Picture 4" descr="http://www.morning-earth.org/Graphic-E/BIOSPHERE/PLANTIMAGE/DEFENSE/CONTINUOUS/larkspurt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962400"/>
            <a:ext cx="2362200" cy="2220469"/>
          </a:xfrm>
          <a:prstGeom prst="rect">
            <a:avLst/>
          </a:prstGeom>
          <a:noFill/>
        </p:spPr>
      </p:pic>
      <p:pic>
        <p:nvPicPr>
          <p:cNvPr id="19462" name="Picture 6" descr="http://www.morning-earth.org/Graphic-E/BIOSPHERE/PLANTIMAGE/DEFENSE/CONTINUOUS/monkshood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1447800"/>
            <a:ext cx="2209800" cy="1977772"/>
          </a:xfrm>
          <a:prstGeom prst="rect">
            <a:avLst/>
          </a:prstGeom>
          <a:noFill/>
        </p:spPr>
      </p:pic>
      <p:pic>
        <p:nvPicPr>
          <p:cNvPr id="19464" name="Picture 8" descr="http://www.morning-earth.org/Graphic-E/BIOSPHERE/PLANTIMAGE/DEFENSE/CONTINUOUS/nightshad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4114800"/>
            <a:ext cx="2590800" cy="212445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638800" y="6248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Deadly Nightshade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0" y="15240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Monkshood</a:t>
            </a:r>
          </a:p>
          <a:p>
            <a:pPr algn="ctr"/>
            <a:r>
              <a:rPr lang="en-US" sz="2400" dirty="0" smtClean="0"/>
              <a:t>(called </a:t>
            </a:r>
            <a:r>
              <a:rPr lang="en-US" sz="2400" dirty="0" err="1" smtClean="0"/>
              <a:t>Wolfsbane</a:t>
            </a:r>
            <a:r>
              <a:rPr lang="en-US" sz="2400" dirty="0" smtClean="0"/>
              <a:t>) </a:t>
            </a:r>
            <a:r>
              <a:rPr lang="en-US" sz="2400" dirty="0" smtClean="0"/>
              <a:t>in werewolf movies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895600" y="61722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Tall Larkspur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276600"/>
            <a:ext cx="228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Foxglove (Witches’ Glove or Dead Man’s Bells)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Plants mimic the presence of insect eggs on their leaves to discourage insects from laying their eggs there.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u="sng" dirty="0" smtClean="0"/>
              <a:t>Mimicry</a:t>
            </a:r>
            <a:endParaRPr lang="en-US" u="sng" dirty="0"/>
          </a:p>
        </p:txBody>
      </p:sp>
      <p:pic>
        <p:nvPicPr>
          <p:cNvPr id="21506" name="Picture 2" descr="http://www.morning-earth.org/Graphic-E/BIOSPHERE/PLANTIMAGE/DEFENSE/fakeHelliconiaeg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352800"/>
            <a:ext cx="44958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</TotalTime>
  <Words>154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Plant Defense</vt:lpstr>
      <vt:lpstr>Plant Defense</vt:lpstr>
      <vt:lpstr>Thorns, Spines, and Micro-Needles</vt:lpstr>
      <vt:lpstr>Slide 4</vt:lpstr>
      <vt:lpstr>Barriers: cuticle, bark and resin</vt:lpstr>
      <vt:lpstr>Slide 6</vt:lpstr>
      <vt:lpstr>Plant Poisons</vt:lpstr>
      <vt:lpstr>Plant Poisons</vt:lpstr>
      <vt:lpstr>Mimicry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Defense</dc:title>
  <dc:creator>etosha</dc:creator>
  <cp:lastModifiedBy>PCS</cp:lastModifiedBy>
  <cp:revision>17</cp:revision>
  <dcterms:created xsi:type="dcterms:W3CDTF">2013-04-14T22:38:26Z</dcterms:created>
  <dcterms:modified xsi:type="dcterms:W3CDTF">2014-03-24T19:26:40Z</dcterms:modified>
</cp:coreProperties>
</file>