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72" r:id="rId8"/>
    <p:sldId id="261" r:id="rId9"/>
    <p:sldId id="262" r:id="rId10"/>
    <p:sldId id="263" r:id="rId11"/>
    <p:sldId id="266" r:id="rId12"/>
    <p:sldId id="276" r:id="rId13"/>
    <p:sldId id="277" r:id="rId14"/>
    <p:sldId id="267" r:id="rId15"/>
    <p:sldId id="268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45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4E3F-8957-4A40-B77B-12A78D3418F7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CAE7-03A4-44A0-A456-B6ABE36F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4E3F-8957-4A40-B77B-12A78D3418F7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CAE7-03A4-44A0-A456-B6ABE36F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A34E3F-8957-4A40-B77B-12A78D3418F7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3DCAE7-03A4-44A0-A456-B6ABE36F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4E3F-8957-4A40-B77B-12A78D3418F7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CAE7-03A4-44A0-A456-B6ABE36F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4E3F-8957-4A40-B77B-12A78D3418F7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CAE7-03A4-44A0-A456-B6ABE36F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A34E3F-8957-4A40-B77B-12A78D3418F7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3DCAE7-03A4-44A0-A456-B6ABE36F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4E3F-8957-4A40-B77B-12A78D3418F7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CAE7-03A4-44A0-A456-B6ABE36F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A34E3F-8957-4A40-B77B-12A78D3418F7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3DCAE7-03A4-44A0-A456-B6ABE36F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A34E3F-8957-4A40-B77B-12A78D3418F7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3DCAE7-03A4-44A0-A456-B6ABE36F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956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Layers of Earth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 smtClean="0">
                <a:solidFill>
                  <a:schemeClr val="accent3"/>
                </a:solidFill>
              </a:rPr>
              <a:t>Criteria for Success</a:t>
            </a:r>
          </a:p>
          <a:p>
            <a:pPr algn="ctr"/>
            <a:r>
              <a:rPr lang="en-US" sz="6600" dirty="0" smtClean="0">
                <a:solidFill>
                  <a:schemeClr val="accent3"/>
                </a:solidFill>
              </a:rPr>
              <a:t>I will label the layers of the earth on a diagram.</a:t>
            </a:r>
            <a:endParaRPr lang="en-US" sz="6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10600" cy="64236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6019800"/>
              </a:tblGrid>
              <a:tr h="878390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Key</a:t>
                      </a:r>
                      <a:r>
                        <a:rPr lang="en-US" u="sng" baseline="0" dirty="0" smtClean="0">
                          <a:latin typeface="Comic Sans MS" pitchFamily="66" charset="0"/>
                        </a:rPr>
                        <a:t> Words</a:t>
                      </a:r>
                    </a:p>
                    <a:p>
                      <a:r>
                        <a:rPr lang="en-US" baseline="0" dirty="0" smtClean="0">
                          <a:latin typeface="Comic Sans MS" pitchFamily="66" charset="0"/>
                        </a:rPr>
                        <a:t>(Left Side is smaller than the right side)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Information</a:t>
                      </a:r>
                    </a:p>
                    <a:p>
                      <a:r>
                        <a:rPr lang="en-US" u="none" dirty="0" smtClean="0">
                          <a:latin typeface="Comic Sans MS" pitchFamily="66" charset="0"/>
                        </a:rPr>
                        <a:t>(Right</a:t>
                      </a:r>
                      <a:r>
                        <a:rPr lang="en-US" u="none" baseline="0" dirty="0" smtClean="0">
                          <a:latin typeface="Comic Sans MS" pitchFamily="66" charset="0"/>
                        </a:rPr>
                        <a:t> side is bigger than the left side)</a:t>
                      </a:r>
                      <a:endParaRPr lang="en-US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25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Inner 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800 miles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94452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Solid,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inner layer of the core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137415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 inner core has temperatures and pressure so great that the metals are squeezed together and are forced to vibrate in place as a </a:t>
                      </a: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solid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</a:txBody>
                  <a:tcPr/>
                </a:tc>
              </a:tr>
              <a:tr h="1179118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 temperatures may reach </a:t>
                      </a: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9000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degrees Fahrenheit.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19400" y="1219200"/>
            <a:ext cx="60960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2514600"/>
            <a:ext cx="6096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3352800"/>
            <a:ext cx="6096000" cy="2209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5562600"/>
            <a:ext cx="6096000" cy="1143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of Earth's layers"/>
          <p:cNvPicPr>
            <a:picLocks noChangeAspect="1" noChangeArrowheads="1"/>
          </p:cNvPicPr>
          <p:nvPr/>
        </p:nvPicPr>
        <p:blipFill>
          <a:blip r:embed="rId2" cstate="print"/>
          <a:srcRect r="50833"/>
          <a:stretch>
            <a:fillRect/>
          </a:stretch>
        </p:blipFill>
        <p:spPr bwMode="auto">
          <a:xfrm>
            <a:off x="4648200" y="0"/>
            <a:ext cx="4495800" cy="680720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464820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914400" indent="-914400" algn="ctr">
              <a:buAutoNum type="arabicPeriod"/>
            </a:pPr>
            <a:r>
              <a:rPr lang="en-US" sz="72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Crust</a:t>
            </a:r>
          </a:p>
          <a:p>
            <a:pPr marL="914400" indent="-914400" algn="ctr"/>
            <a:endParaRPr lang="en-US" sz="7200" b="1" dirty="0" smtClean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914400" indent="-914400" algn="ctr"/>
            <a:r>
              <a:rPr lang="en-US" sz="72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 Mantle</a:t>
            </a:r>
          </a:p>
          <a:p>
            <a:pPr marL="914400" indent="-914400" algn="ctr"/>
            <a:endParaRPr lang="en-US" sz="7200" b="1" cap="none" spc="0" dirty="0" smtClean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914400" indent="-914400" algn="ctr"/>
            <a:r>
              <a:rPr lang="en-US" sz="72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3. Core</a:t>
            </a:r>
            <a:endParaRPr lang="en-US" sz="72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originals/dc/cf/07/dccf0782118782e32c33c1e4c3191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7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3.bp.blogspot.com/-0m9hArBTU_U/Ub5qaNHGQvI/AAAAAAAAAxo/gvDiiH-9IOA/s1600/Compare%2BEarth%2Bto%2BAp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"/>
          <a:ext cx="8610600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6019800"/>
              </a:tblGrid>
              <a:tr h="894329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Key</a:t>
                      </a:r>
                      <a:r>
                        <a:rPr lang="en-US" u="sng" baseline="0" dirty="0" smtClean="0">
                          <a:latin typeface="Comic Sans MS" pitchFamily="66" charset="0"/>
                        </a:rPr>
                        <a:t> Words</a:t>
                      </a:r>
                    </a:p>
                    <a:p>
                      <a:r>
                        <a:rPr lang="en-US" baseline="0" dirty="0" smtClean="0">
                          <a:latin typeface="Comic Sans MS" pitchFamily="66" charset="0"/>
                        </a:rPr>
                        <a:t>(Left Side is smaller than the right side)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Information</a:t>
                      </a:r>
                    </a:p>
                    <a:p>
                      <a:r>
                        <a:rPr lang="en-US" u="none" dirty="0" smtClean="0">
                          <a:latin typeface="Comic Sans MS" pitchFamily="66" charset="0"/>
                        </a:rPr>
                        <a:t>(Right</a:t>
                      </a:r>
                      <a:r>
                        <a:rPr lang="en-US" u="none" baseline="0" dirty="0" smtClean="0">
                          <a:latin typeface="Comic Sans MS" pitchFamily="66" charset="0"/>
                        </a:rPr>
                        <a:t> side is bigger than the left side)</a:t>
                      </a:r>
                      <a:endParaRPr lang="en-US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83783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5 Physical Layers of Earth</a:t>
                      </a:r>
                      <a:endParaRPr lang="en-US" sz="48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u="none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L</a:t>
                      </a:r>
                      <a:r>
                        <a:rPr lang="en-US" sz="4800" b="1" u="none" baseline="0" dirty="0" smtClean="0">
                          <a:latin typeface="Comic Sans MS" pitchFamily="66" charset="0"/>
                        </a:rPr>
                        <a:t>ithosphere</a:t>
                      </a:r>
                    </a:p>
                    <a:p>
                      <a:r>
                        <a:rPr lang="en-US" sz="4800" b="1" u="none" baseline="0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</a:t>
                      </a:r>
                      <a:r>
                        <a:rPr lang="en-US" sz="4800" b="1" u="none" baseline="0" dirty="0" err="1" smtClean="0">
                          <a:latin typeface="Comic Sans MS" pitchFamily="66" charset="0"/>
                        </a:rPr>
                        <a:t>sthenosphere</a:t>
                      </a:r>
                      <a:endParaRPr lang="en-US" sz="4800" b="1" u="none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US" sz="4800" b="1" u="none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M</a:t>
                      </a:r>
                      <a:r>
                        <a:rPr lang="en-US" sz="4800" b="1" u="none" baseline="0" dirty="0" smtClean="0">
                          <a:latin typeface="Comic Sans MS" pitchFamily="66" charset="0"/>
                        </a:rPr>
                        <a:t>esosphere</a:t>
                      </a:r>
                    </a:p>
                    <a:p>
                      <a:r>
                        <a:rPr lang="en-US" sz="4800" b="1" u="none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O</a:t>
                      </a:r>
                      <a:r>
                        <a:rPr lang="en-US" sz="4800" b="1" u="none" baseline="0" dirty="0" smtClean="0">
                          <a:latin typeface="Comic Sans MS" pitchFamily="66" charset="0"/>
                        </a:rPr>
                        <a:t>uter Core</a:t>
                      </a:r>
                    </a:p>
                    <a:p>
                      <a:r>
                        <a:rPr lang="en-US" sz="4800" b="1" u="none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</a:t>
                      </a:r>
                      <a:r>
                        <a:rPr lang="en-US" sz="4800" b="1" u="none" baseline="0" dirty="0" smtClean="0">
                          <a:latin typeface="Comic Sans MS" pitchFamily="66" charset="0"/>
                        </a:rPr>
                        <a:t>nner Core</a:t>
                      </a:r>
                      <a:endParaRPr lang="en-US" sz="4800" b="1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743200" y="914400"/>
            <a:ext cx="6096000" cy="3733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10600" cy="63604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6019800"/>
              </a:tblGrid>
              <a:tr h="878390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Key</a:t>
                      </a:r>
                      <a:r>
                        <a:rPr lang="en-US" u="sng" baseline="0" dirty="0" smtClean="0">
                          <a:latin typeface="Comic Sans MS" pitchFamily="66" charset="0"/>
                        </a:rPr>
                        <a:t> Words</a:t>
                      </a:r>
                    </a:p>
                    <a:p>
                      <a:r>
                        <a:rPr lang="en-US" baseline="0" dirty="0" smtClean="0">
                          <a:latin typeface="Comic Sans MS" pitchFamily="66" charset="0"/>
                        </a:rPr>
                        <a:t>(Left Side is smaller than the right side)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Information</a:t>
                      </a:r>
                    </a:p>
                    <a:p>
                      <a:r>
                        <a:rPr lang="en-US" u="none" dirty="0" smtClean="0">
                          <a:latin typeface="Comic Sans MS" pitchFamily="66" charset="0"/>
                        </a:rPr>
                        <a:t>(Right</a:t>
                      </a:r>
                      <a:r>
                        <a:rPr lang="en-US" u="none" baseline="0" dirty="0" smtClean="0">
                          <a:latin typeface="Comic Sans MS" pitchFamily="66" charset="0"/>
                        </a:rPr>
                        <a:t> side is bigger than the left side)</a:t>
                      </a:r>
                      <a:endParaRPr lang="en-US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25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Lithosphere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 crust and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upper mantle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94452">
                <a:tc>
                  <a:txBody>
                    <a:bodyPr/>
                    <a:lstStyle/>
                    <a:p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Asthenosphere</a:t>
                      </a:r>
                      <a:endParaRPr lang="en-US" sz="26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Soft layer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of the mantle (plastic)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352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Mesosphere</a:t>
                      </a:r>
                      <a:endParaRPr lang="en-US" sz="26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Solid Layer of the mantle</a:t>
                      </a:r>
                    </a:p>
                  </a:txBody>
                  <a:tcPr/>
                </a:tc>
              </a:tr>
              <a:tr h="1179118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Outer Core</a:t>
                      </a:r>
                      <a:endParaRPr lang="en-US" sz="26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Liquid</a:t>
                      </a:r>
                    </a:p>
                  </a:txBody>
                  <a:tcPr/>
                </a:tc>
              </a:tr>
              <a:tr h="1179118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Inner</a:t>
                      </a:r>
                      <a:r>
                        <a:rPr lang="en-US" sz="2600" b="1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Core</a:t>
                      </a:r>
                      <a:endParaRPr lang="en-US" sz="26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Solid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19400" y="1219200"/>
            <a:ext cx="6096000" cy="1219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438400"/>
            <a:ext cx="8915400" cy="1219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657600"/>
            <a:ext cx="8915400" cy="60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267200"/>
            <a:ext cx="8915400" cy="1219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486400"/>
            <a:ext cx="8915400" cy="1219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icture of Earth's layers"/>
          <p:cNvPicPr>
            <a:picLocks noChangeAspect="1" noChangeArrowheads="1"/>
          </p:cNvPicPr>
          <p:nvPr/>
        </p:nvPicPr>
        <p:blipFill>
          <a:blip r:embed="rId2" cstate="print"/>
          <a:srcRect l="49167"/>
          <a:stretch>
            <a:fillRect/>
          </a:stretch>
        </p:blipFill>
        <p:spPr bwMode="auto">
          <a:xfrm>
            <a:off x="5410200" y="0"/>
            <a:ext cx="3733800" cy="68702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5410200" cy="60478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914400" indent="-914400">
              <a:buAutoNum type="arabicPeriod"/>
            </a:pPr>
            <a:r>
              <a:rPr lang="en-US" sz="43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Lithosphere</a:t>
            </a:r>
          </a:p>
          <a:p>
            <a:pPr marL="914400" indent="-914400"/>
            <a:endParaRPr lang="en-US" sz="4300" b="1" dirty="0" smtClean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914400" indent="-914400"/>
            <a:r>
              <a:rPr lang="en-US" sz="43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 </a:t>
            </a:r>
            <a:r>
              <a:rPr lang="en-US" sz="4300" b="1" cap="none" spc="0" dirty="0" err="1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Asthenosphere</a:t>
            </a:r>
            <a:endParaRPr lang="en-US" sz="4300" b="1" cap="none" spc="0" dirty="0" smtClean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914400" indent="-914400"/>
            <a:endParaRPr lang="en-US" sz="4300" b="1" cap="none" spc="0" dirty="0" smtClean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914400" indent="-914400"/>
            <a:r>
              <a:rPr lang="en-US" sz="43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3.  Mesosphere</a:t>
            </a:r>
          </a:p>
          <a:p>
            <a:pPr marL="914400" indent="-914400"/>
            <a:endParaRPr lang="en-US" sz="4300" b="1" dirty="0" smtClean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914400" indent="-914400"/>
            <a:r>
              <a:rPr lang="en-US" sz="43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4.  Outer Core</a:t>
            </a:r>
          </a:p>
          <a:p>
            <a:pPr marL="914400" indent="-914400"/>
            <a:endParaRPr lang="en-US" sz="4300" b="1" cap="none" spc="0" dirty="0" smtClean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914400" indent="-914400"/>
            <a:r>
              <a:rPr lang="en-US" sz="43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5.  Inner Core</a:t>
            </a:r>
            <a:endParaRPr lang="en-US" sz="43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TNxsU39a52VLFbXOqWx0k6fz3G8irzh_mWXg4KuwJSt1qdl4Nq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1274" cy="3810000"/>
          </a:xfrm>
          <a:prstGeom prst="rect">
            <a:avLst/>
          </a:prstGeom>
          <a:noFill/>
        </p:spPr>
      </p:pic>
      <p:pic>
        <p:nvPicPr>
          <p:cNvPr id="1028" name="Picture 4" descr="http://crack.seismo.unr.edu/ftp/pub/louie/class/100/earth-layer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810000"/>
            <a:ext cx="4953000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u="sng" dirty="0" smtClean="0">
                <a:solidFill>
                  <a:srgbClr val="FF0000"/>
                </a:solidFill>
                <a:latin typeface="Comic Sans MS" pitchFamily="66" charset="0"/>
              </a:rPr>
              <a:t>Lithosphere</a:t>
            </a:r>
            <a:endParaRPr lang="en-US" sz="6600" dirty="0">
              <a:latin typeface="Comic Sans MS" pitchFamily="66" charset="0"/>
            </a:endParaRPr>
          </a:p>
        </p:txBody>
      </p:sp>
      <p:pic>
        <p:nvPicPr>
          <p:cNvPr id="24578" name="Picture 2" descr="https://encrypted-tbn1.gstatic.com/images?q=tbn:ANd9GcQwsY8KzD-h4n6h8PDpTQzB6KA7KlTz53WDuTCcilUIy_EbgT9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82378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57400" y="4267200"/>
            <a:ext cx="2209800" cy="457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 err="1" smtClean="0">
                <a:solidFill>
                  <a:srgbClr val="FF0000"/>
                </a:solidFill>
                <a:latin typeface="Comic Sans MS" pitchFamily="66" charset="0"/>
              </a:rPr>
              <a:t>Asthenosphere</a:t>
            </a:r>
            <a:endParaRPr lang="en-US" sz="6000" dirty="0"/>
          </a:p>
        </p:txBody>
      </p:sp>
      <p:sp>
        <p:nvSpPr>
          <p:cNvPr id="25602" name="AutoShape 2" descr="data:image/jpeg;base64,/9j/4AAQSkZJRgABAQAAAQABAAD/2wCEAAkGBg8QEBUUEBASFBUUFRUVFRcUFBAVFhcVFRQVFxQVGBUXHSYgFxkkGRQUHzAgJCcpLC0sFh4xNTAqNSYrLSkBCQoKDgwOFw8PGCkcHBwpNTUpKSk1NSksKSkpLSwsKSksLCksKSksKSwpKSkyKSkpKSkpKSwpNSkpKSksKSwpKf/AABEIAJsBPwMBIgACEQEDEQH/xAAbAAEAAgMBAQAAAAAAAAAAAAAAAQYDBAUCB//EAEgQAAIBAwIBCAMMBwYHAQAAAAECAwAEERIhMQUGExQiQVHTVGGkFRYyM1JVcXORk6HRI0KBorGztAdDYnKy8CQ0RFNjlMF0/8QAGQEBAAMBAQAAAAAAAAAAAAAAAAECAwQF/8QAKhEBAAEDAgQFBQEBAAAAAAAAAAECAxESFAQxQWETMjNRcQUhIlKBoUL/2gAMAwEAAhEDEQA/APuNKUoFKgtTVQTSozTVQTSo1U1UE0qM1NApSlApSlApSlApSlApSlApSlApSsVxcpGrPIyoqgszMQqhRxJJ2A9dBlpWG1vI5UDxOrowyrIwZSPEMNiKT3kcYy7qo2GWIHFgo4+LMo+kgUGalRmoL0HqlYjcoGCFgGILBSRqKqQGIHEgFlyf8QrJmgmledVSpyMigmlKUClKUClKUClKUClKUGlyxDK8EqwOElaKRY2P6shQiNuB4Ng8O7vqkxLyhGpa0t7yOItApjleKecMqzF5FE0rKY2Y2yN2wcI5GD2q+hYpig+b8p3/AC+OsCOKbPSHoyi22BpFwY+jyG1RNotwwfcGQ4Yb47HJU/K4N2ZF1dmc2qusSoHWadYEymCVaPoSSxzvxFXArWBF/SN/kT/VJQUu1ueWjaxtibpRDcM6yR2iM0qvb9GmEYrupudG650rq9fLurznDKHAhnjDx3WjAtUZO1cmDJAbMmlbdR2lxqJ7ROV+n4pig1uTWYxR69erQmrXp16tIzqC9nVnOcbZzitqoxU0ClKigmlRWpccqQo6o0g1v8FRlmx46Rkhf8R24b0G5SuS3K0jrmBOIOGkICgh9Jyq5Y8GOBx04JXO2O3urtWGtoJFI30pLEw44xl5Ax4bEr9NRmE4l2qVyn5eRBmZXiAAyzAFFznYyLkDGMknAGRvXTRs1KHqlKUClRmpoFcrnFyY1xEFR9LJLDKuclWaGVZAjgb6SVA23HHfGD1a0b3leCFgssqKWBIBO+kfCYjiEHex7I7zQVW95lXkkqyC8WE6kdlhWVEUrJI7qqhwJOkEgV3caiU1Y30jBH/Z1OskMgvGLRY3YzsxytkJSGLkjU1rKSOB6c5783BuV4Q4RnCM3wQwK5J/VDEaS3+EHPHwrdWgoPKn9nt1IpEd/KmpkZsS3IywN1k51HTtPD2VxnoAOzsy5bPmFcp0ZkvTKySiUmUzuGZZ5HjOkv2cRyaezj4PhuL0RTTQU3mtzNuLWXpJrppTpmUZLsVMwtchS3BQ1s5A/wDJ6iTrrzFu+jVet6CkN1HlHu+1LNBFFHcNqk3cFHfHAF9skFjetIpigpsnNO9klhke7ACvM0qKZyjLNJq0AFhnC9lTldO57QOkWTkKwNvawwsQTFFHGSM4JRAuRnfBxmt7TQCgmlKUClKUClKUClKUHL5X5Wa36MLC8zSMVCq0S40ozkkyMBjCH7a0vfHc/N8v39j5lY+d8blrURytG3SydpVjY/8ALTbYkVh+Fcw2t36fL9zYeTUaqY5mmqeTr++O5+b5fv7LzKe+O5+b5fv7LzK4/Vbv0+X7mw8mnVbv0+X7mw8mniUI0Vux747n5vl+/sfMrEvOG46Rj7ny50p/f2Xi/wD5PWa5nVbv0+X7mw8mvAtLvUT16Xgu/Q2Pi23xNNdBordv3x3PzfL9/ZeZT3x3PzfL9/ZeZXH6rd+ny/c2Hk06rd+ny/c2Hk08Sg0Vux747n5vl+/sfMp747n5vl+/svMrj9Vu/T5vubHyaxSw3ucLfTcU1MbezKqHYKOEPaJ4YHDicDczroNFbve+O5+b5fv7LzK8WnOWaVyos3XGQXaa3ZFKkAoTGzHXx2APDfTxqByeeysjySDQwZmZI1bJGMpGFGfWAMYPEmthEji4YXUVUADA1BVRVCjbYKOGBt3YzVZrjotTTPV5eBy4Mju+SDsSkaFASCFU53OR2i3HfIAqIbMRthERUxjAJUL6liC6AM75yDkn9vqxVAuEDBQWwW1bkks2CdyNTN9hxsM1miiVc6e8k8WO5z4/QaplrhKx4zgbHJ4/K9Z/bsK8xJpCjJY4xlj2mIHE+J76hNZCEnS2AWxpIJ0jUNRB2DEcPAb15t2jf9ImDnKascejduzuNsMXH7e/YiEspJyMEY7+JJ7hjHDfv3+jfNYFs49XYXQd21ISm8mQzELszdniQTwrJ1ZdevvK6SR3qDlQfHSWfHhrbxqZ1YghW0k7Z0hiOPAHbOfEEeINEYaC2ly3wb65RQcANHZscA7Nloyxzx3Oa4HMTl7r8VyZRIxjldELNKGkt8noXBOkBiekGoYO2M7VcQpxxJ4bnG/2bZrQ5LV+jcZRSJ5AAuSoUSDC92+jbhsT4DecoxD3ccj27qQ0SHsFNTKruFxt23BY/tJrLBaKjdhdKhQoxJKcYJ7Oj4IGDxG/djasjSbgaWOcjIAIHrO9e0BxjJz47A/gAB3UynEMItEEmrS2SNyXkIxkbaC2N8+HcfGsXJ9iIgyqiqhOQAzYOeOV0gJtgYHHf15ziRy5BTCgbNqGSezvgcAMnOcHbbIORMrqpBZsEkKMnjqYYUfZUGIYmXOYl1xBUjwyAKukll0IcYyBGc4GQHUjGQalLILgRMYsFTiPSFwv6ugjSFIZhsO/OcgY9oz9I2QujShU5OosWk1g+oAR4+lqx6I7dHYLpHbkf4RJ2LMT3sfVnhsMYwJyNmK9mGdaI2BtobSSSTkFG2UAad9ZzvsK5i87J9bJ7nThgSN5bMZwqNkHpMHZ1/HwNba2wwejYrrYSHAU5zgsMEH4WMnG+STkcaw8rWEVyhhkwQw1kFY3GFYEHS6suQxXu9fjm0VKzSn3yXPzfL9/ZeZUjnHc/N0v39l5lV0837SJgk1laqSzKjrBbqJMDIOEUaWIydJ27Jx3VmPNqz7reNf8oZP9JFT4keymir3dz3w3XzdN9/ZeZT3x3PzdL9/ZeZXHh5Fhj3VXH0zXJH2M5xWxcQM4+NmXGMdG5Xgc91PEp9jw6/eHQ98dz83S/f2XmU98dz83y/f2XmVoSrKUCpO6EfrYidj9JkRh/CskEsir2pNZ8WWNfwjC1bXQrNFxte+O42zyfKMkD4+y/WYAcJPXU8twT3VpInQyRvlCFElvqYLIjkAnWhBCspRxpYEqcAkjVSeQsoLLjpIvgoQcdKmxJY/wrp85uT3ntmjVdWTGWQnSJI1lRpYsnbtxq6bnB1YO1MxPIiJjmp68h8vLjo50jQW8qpFGEAD6JtAYs5CSanhIKBkXoyBpUANvPyPys/J0aGXF0stwwdnHZVkuVgJwxyR0kO2WxjfVjfzJzbv1trJYCsb25kMi6lz0T/3CPwVtB0Bx8HA7t6zck8kcqrcI89w7L0hLr0qlCpe9yNAHcnUsD1N68ksFtyJy10aDrjBmim1NJ0eUmXpOqjCl8qelUvgt8Qm+5zv8yuSuUIjI167OWjjVS5XWNE122GCu4yEli3BORgHcVbFqaCsc9JyjWpAB/TScf/zTVx/dZ/kr+P510+fn/S/XSf009V6ua5P3bW+Te91n+Sv735091n+Sv7351o0rPLTDe91n+Sv735091n+Sv7351o0pkw3vdZ/kr+9+dPdZ/kr+9+daNKZMN73Wf5K/vfnWOLlKVJC6MAGwXTSpVyAFBJI1A4CjYj4I8K1aVOZMOkOctwB8XC7at+1LEAv0Ykywz6s+qtux5w26qwMbwAMWIK6lJdskjo9XEknGO8+NcKlTrk0rXacrJMcRshKlukXUhkTjpJUHbVhePcazwRsGdiiAswwVZ2JUABS2VGk8RgZHfnc1SpYVcaXVWHgwDD7DtWSKR0UKksqAEHsyP3HxbJxVtaNK4GNXZHVmIUOAEK6CTsSxHhgjGSMk7ZAI9yTkMo0Mc5JbbSoA4sSc7kjGAe/PDepR8ozIgSOTQFzjCRscsSxOXB4kk8O+vI5SvfS3+6tPLqdUK4lbZ1GVYs4CE5CjIbUNIBABJAzkY4fRXi6haQNHuEeNl1KQHViCuQc8cHbAyCvfkYq6cq3g43LN9MVsP4IKzScs3DKVMh3yCVAU7+BAGOPdTVCcSs8tqjOHIOVzpOXAwf8ADkA/tFa1sFw2rJ/4iTGzYDajgnHAYzx2/DFVs5JIgBHNKFAwFL5UD1DFaS26ylzIC/6STZ2dl4n9QnT+FNcGlfru9jjQs8kcYG2qR1VQcbZyR9mR+zjWvLy7bIgZpkIP60YaQHxIEeo4/wB5NVOKJVGFUKBwCgKB+wV6qutOlYOUuckUcRaINK2liiqrbuAdOrVjSCSBn8q1xznQuD1STYEK7G31AHGQO1qUHSMj1DwFcelRrNLtz84l3aKIayMZbGDjJXVp3YAsTxHE1pW/OO4TbokcZJ1PcSa9zngIMDvGBtgYrSqKapTph1LvnFKy4jSND369cm2MbYZCD661W5VuGZS0rYUAaQFVScYYnAyc8cZx4YrVpUapMNmK80bqiAkAE9osQM6QXJ1MBk4BJxk1lPKr+C/vfnWjSmZMN73WfwX8fzp7rP8AJX97860aVGRve6r/ACV/H86e6z+C/vfnWjSpyOlb8ps0kYIXeWId/fKnrq9Yr5zZfGxfXQ/zkr6MK3tcpZXOaNNTpqaVqyQBU0pQVTn3/wBL9dJ/TT1Xa739oEwUWpOrHTP8FHc720/cgJ/Cqv7pR+Ev/r3fl1y3Z/J0WqZmG1StdeUEPAS/cXQ/jHWRbgHgH+6mH8VrLVDXTPsyUpnbJyB6wV/jitR+V7YHBnhB8DLFn7M1OYRNMw26VCuDjBBzwxvn6PGp/wB/7/331KClKUClKUClKUClKUE1zn5dgEXSlsJqdSTgYMZfXsTk/FtwyTtgV0a47c2YjGY2eVkLO2ksMAyCQOAQMgHpW7/CpjHVEs8XL9q4YieMBPhanRSBkYOCc4OoYPfkeIpDyparq/4mHcmT42LZWOQeO43G/rHiK1m5sW50LqfUmp0OoagdcTa8Y3wyJ3Y33zmtOfmlb6GkikKnA1SGTsnTIJJHZxxPZc5zgHfbFTilH3dWLl+1Z9Anj1YDDtphtRkHYOe2R0bZxw28a9e7tpgHrMGDkg9LFggHBxvvvtWlNzatW1JK7MZ2V21SANIVaQ/t+PYEDu08K823My1RHVdeJFCtuO5kdTjGMgxp3b43Bp+J93ahnV1DIwZWGQVIII8QRxr3WCwsUgjWOMYVRgfaT/E1nqqSlKUSUpQnHGiClYp7uNBl3RR4syqPtJqILyOQZjdH/wAjK/8ApzUZhbE+zNStWTlJFONMxPgLe5P46MfjSK+Zjtb3P0mNQPxbP4VGqPdOir2bVKkRuRkIfoJUH+NYHa4B2tifX0sI/iar4lPut4Vfs3LL42L66H+clfRs182sRL0kZaLTiWH9dD/fJ4GrhzivbiO0meCM9IqEoBhz6yFAOogZIGDnHA102KoqicOe9RNMxmHZ1U1CqByDzi5Rku40kWToiVUakUrLHpuuln6QRJsHjgVRhOy65XLCtEc8eWFt5mFuDIks2gSQTnXEhvmBxGVxkW8UYHEFgxz0i10MH07NK5HNa/uJ7YPcxqkhdwVVXUYDkJs+/wAHG/2Y4V16Cr88x2rX66T+mmrkYrr88+Nr9dJ/TTVyK8bjfUe7wHpf0xTFKmuF3oxU6j6/tpUVOTDBLZRMSzRoWIILFV1YOxGv4Q+2tccmsgxHIcADCy5fYattfwhkkDJ1AAbKa6FRV6btVPKWdVqmrnDlCd1A6WJ1O2SgaVck4GCg1b8d1GBxxXuC4SQZR1cAkEowYZHEZH+xXSxWCWxiY5ZBnKsSMgkr8EkjBbHrrop4r9ocdfBfrLBSom5NfA6KZkOSe2BKDnuIOGx4aWGKNDMCdkYAbYYqxbw0sMKPXqNb036J6uarhrkdMppWGWd0UF4JcniIwshX6dJ3/ZXn3QjCa2bQveZFeL+aFrWKqZ5SxmiqOcNilY4bqNxqR1YeKsrD7RXsMDUq4lNKnBpUjicr8kSTTDDlVIhJOWXCxTEyRgqc/pFkH3W/AY5VzyBdl1USyElGHSF5QqAxzrjOvftNG3wc7DBwBi31xub3K81w9wJIej6GTovhE6mA7WAQCoxoI4/D9VXiZVmIc6bm1MJA+RIelTJLyZCi6jnLEMdKlUQpheI0n1C1UJFa5v48NpbXoOGEYMrAngpVMkH6cfsqlVXutFM9GxSsadKwBWLGVyOlYLv8lgoYjPjg1ljsGyTJKSMghUGgDG+7Zy2e/JAI20jvxqvUU9W9HD11dGKW5Rdid8EgAFmIXiQigscZGcA4zvUDpmI0RaVyQXkIGMbAhBktniMlfWRW7b2UcfwEUEjBOO0RkkAsdyMk7E7Vmrnq4qf+YddHBx/1OWh7llgRJK5yBkR4iAPeVIy4B8CxrKvJNuE0dEjLxw46QZ8f0ma26VzzcqnnLrptUU8oeIolQYQBR4KAo+wV7J9Z/jSoqmZXxBilTSoSilTUUHuD4yP62L+alXrTVFg+Mj+ti/mpV8FevwHln5eL9R88fDzoqcVNK9B5pSlKCr88+Nr9dJ/TTVya63PPja/XSf001cmvF471Hu/T/S/pSlK4neUpSgUpSgUpSgilTSgigqaUGOaFXGHVXHg6hh9hrHDYQoMJFGn+VEX/AEgVsUqdU+6NMT0c+bkK3c5aM58RJMP4NWP3vQjg86/5Z5h/9NdSlXi5XHVSbVE9Ic33CT/vXX/sS/nXlObluDkiRjxy8sx3xjftccAD6AK6lKTdrnqiLNEdGu1hCcZijJX4JZFYj6CQT3VsEmlKpMzLSKYjlCKVNKhJSlKBSlKBSlKBSlKBSlKD1B8ZH9bD/NSr4KocHxkf1sX81KvEk6qCWIAAySSAAB3knhXr8B5Z+Xi/UfPHwyUrne+Oz1FTdW4YR9KR00WRFp1dJjOdGnfVwxvms8XKkDhCksbCTJjKuhDgDJKEHtADfbNeg81tUrwJRXugq/PPja/XSf001cmutzz42v10n9NNXJrxeO9R7v0/0v6UpSuJ3lKUoFKUoFKUoFKUoFKUoNblDlCK3jMkzhEXGWOe84Gw3PHupccowx51yxrjSTll2DsFU/QWIGeHGsHLHI6XSokhbQr62VdixUHQNQ3GGIPrxiuJJzHLMGNwpIijjBNvGctFoCO2WOraIDTwIJ3xtW1FNuY/KcMa6q4n7QsCcqwFSwmj0ggEllABJIUHOMZIOPHG1ZGvohqzJGNG75deyMkZb5IyCMnHA1W7nmKjKAsqqwXBPQxlWbXM5d49WGOJsDPDAx4Vk95KgdiUK2ZG1GGN9RklR1Eik4lChCuD8rO2Ktot/t/iuu5+qwdeizjpEzhWxrTOliArceByMH114TlSAuEEqFiquBqGSjasMvyh2W4ZxjfFVqfmIc5W43IiUgwxAEo8bMzcQwwraUxgbA5ArNHzFiCFTJksoBbo0BGRch9AziNW6yeyMAaFG9Tot/t/iPEu/r/qwe6EOM9LHgqWB1pgqoJZgc7gYP2cfDOrZ4YI7iOBB4Y/Zv8AtqrDmIhj0tKCwVQGWGNQGWZpgejzgqS2Cvfjj4WLk+0EUSRg50KFzgDOBxwOH0DhwrKumiI/GctKKq5n8ow2aUpWbUpSlApSlApSlApSlApSlBMQ7afWReH/AHU8at19yWs0LxSEOrqR20jYDPA6cAHBwd+8CqlB8ZH9bD/NSr2BXr8B5Z+Xi/UfPHwpcvMF2Kg3KaEt0iQC3wwkjjRRMzCUdIToA0sDhSVBGST6m5gZggTrTAwTy3BOgaJHllaV42TX8SSxBXVkrsW3JNyxTFeg81TeTf7O44JklWXtIyMSIwpbTJdsQSG/WW5RPohUd+FuS0xU0FX558bX66T+mmrk11+efG1+uk/ppq4+a8XjvUe79P8AS/qaVGaZrid6aVGaZoJpUZpmgmlRmmaCaVGaZoJpUZpmgmlRmmaCqcoWF405WEOMvO5fpGjUZaDoHJAPS6V1DozsQpFYPcPlJcLGyqojdBpmK/C1tjG4zqc9rAIwAG71uW1K38ecYxDn8CM5zKk2/NvlJZDJrUMY1AYyswV0imRcq2cnLxnVk4w3HJz2uR7K4WVTIrLiJw4aUzZ1TZgXpSAW0KJeIyNfE5ruZpmoqvTV0TTZin3TSozTNYt00qM0zQTSozTNBNKjNM0E0qM0zQTSozTNBNKjNM0HuD4yP62H+alXwVQ4PjI/rYv5qVexXr8B5Z+Xi/UfPHwmlRmma9B5qaVANTQVvndbSv1cxxPJolcsE6PIBglUHtsoI1MBx764vVrn0K59m82r9ilc13hqLk5l02uKrtRppUHq116Fc+zebTq116Fc+zebV+pWWxttt/d7KD1a69CufZvNp1a69CufZvNq/UpsbZv7vZQerXXoVz7N5tOrXXoVz7N5tX6lNjbN/d7KD1a69CufZvNp1a69CufZvNq/UpsbZv7vZQerXXoVz7N5tOrXXoVz7N5tX6lNjbN/d7KD1a69CufZvNp1a69CufZvNq/UpsbZv7vZQerXXoVz7N5tOrXXoVz7N5tX6lNjbN/d7KD1a69CufZvNp1a69CufZvNq/UpsbZv7vZQerXXoVz7N5tOrXXoVz7N5tX6lNjbN/d7KD1a69CufZvNp1a69CufZvNq/UpsbZv7vZQerXXoVz7N5tOrXXoVz7N5tX6lNjbN/d7KD1a69CufZvNp1a69CufZvNq/UpsbZv7vZQerXXoVz7N5tOrXXoVz7N5tX6lNjbN/d7KD1a69CufZvNp1a69CufZvNq/UpsbZv7vZQerXXoVz7N5tOrXXoVz7N5tX6lNjbN/d7KD1a69CufZvNp1a59CufZvNq/UpsbZv7vZQ4oLkOp6lc7PGx/5bgsisf73wFWa45TmMErJE0TojFemVSpIUkHEbkkDG4yOPGurimK6LVmm1GKXNevVXZzU+Zr/aDfCZlZIwos4JwTG4I6SBXllILdqNGLEkYGAV+FvXQk57XcdvayvCD0s06Psyr0KSMqXJO+mPowJSwBGMkbbi+YpitmKkcl8/7mW4jRrONYpGQCRZ2ZtMr3SRto6MA5NoxPa4Ou5q7imKm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4" name="Picture 4" descr="https://encrypted-tbn3.gstatic.com/images?q=tbn:ANd9GcTDBEyRh9HFkvGF1DIS8rS1M0Y6wk9po-dbkOS-95XqFhiSZrt3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095822" cy="5562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71800" y="5410200"/>
            <a:ext cx="2209800" cy="914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00B050"/>
                </a:solidFill>
              </a:rPr>
              <a:t>Cornell Notes</a:t>
            </a:r>
            <a:endParaRPr lang="en-US" sz="72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Indicating where to write the summary on the pag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4343400" cy="5867400"/>
          </a:xfrm>
          <a:prstGeom prst="rect">
            <a:avLst/>
          </a:prstGeom>
          <a:noFill/>
        </p:spPr>
      </p:pic>
      <p:pic>
        <p:nvPicPr>
          <p:cNvPr id="1028" name="Picture 4" descr="http://exchangedownloads.smarttech.com/public/content/4f/4f559eee-4644-49b7-b360-8ecbef073413/previews/medium/0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143000"/>
            <a:ext cx="4267200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gatoravid.org/wp-content/uploads/2012/01/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levels_of_questions_house.jpg"/>
          <p:cNvPicPr>
            <a:picLocks noChangeAspect="1" noChangeArrowheads="1"/>
          </p:cNvPicPr>
          <p:nvPr/>
        </p:nvPicPr>
        <p:blipFill>
          <a:blip r:embed="rId2" cstate="print"/>
          <a:srcRect l="9125" r="8745"/>
          <a:stretch>
            <a:fillRect/>
          </a:stretch>
        </p:blipFill>
        <p:spPr bwMode="auto">
          <a:xfrm>
            <a:off x="1676400" y="0"/>
            <a:ext cx="54864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"/>
          <a:ext cx="8610600" cy="2712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6019800"/>
              </a:tblGrid>
              <a:tr h="894329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Key</a:t>
                      </a:r>
                      <a:r>
                        <a:rPr lang="en-US" u="sng" baseline="0" dirty="0" smtClean="0">
                          <a:latin typeface="Comic Sans MS" pitchFamily="66" charset="0"/>
                        </a:rPr>
                        <a:t> Words</a:t>
                      </a:r>
                    </a:p>
                    <a:p>
                      <a:r>
                        <a:rPr lang="en-US" baseline="0" dirty="0" smtClean="0">
                          <a:latin typeface="Comic Sans MS" pitchFamily="66" charset="0"/>
                        </a:rPr>
                        <a:t>(Left Side is smaller than the right side)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Information</a:t>
                      </a:r>
                    </a:p>
                    <a:p>
                      <a:r>
                        <a:rPr lang="en-US" u="none" dirty="0" smtClean="0">
                          <a:latin typeface="Comic Sans MS" pitchFamily="66" charset="0"/>
                        </a:rPr>
                        <a:t>(Right</a:t>
                      </a:r>
                      <a:r>
                        <a:rPr lang="en-US" u="none" baseline="0" dirty="0" smtClean="0">
                          <a:latin typeface="Comic Sans MS" pitchFamily="66" charset="0"/>
                        </a:rPr>
                        <a:t> side is bigger than the left side)</a:t>
                      </a:r>
                      <a:endParaRPr lang="en-US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83783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 Compositional Layers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of Earth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latin typeface="Comic Sans MS" pitchFamily="66" charset="0"/>
                        </a:rPr>
                        <a:t>Crust, Mantle, Core (inner</a:t>
                      </a:r>
                      <a:r>
                        <a:rPr lang="en-US" sz="2400" b="1" u="none" baseline="0" dirty="0" smtClean="0">
                          <a:latin typeface="Comic Sans MS" pitchFamily="66" charset="0"/>
                        </a:rPr>
                        <a:t> core and outer core)</a:t>
                      </a:r>
                      <a:endParaRPr lang="en-US" sz="2400" b="1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"/>
          <a:ext cx="8991600" cy="70232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6400"/>
                <a:gridCol w="7315200"/>
              </a:tblGrid>
              <a:tr h="1416116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Key</a:t>
                      </a:r>
                      <a:r>
                        <a:rPr lang="en-US" u="sng" baseline="0" dirty="0" smtClean="0">
                          <a:latin typeface="Comic Sans MS" pitchFamily="66" charset="0"/>
                        </a:rPr>
                        <a:t> Words</a:t>
                      </a:r>
                    </a:p>
                    <a:p>
                      <a:r>
                        <a:rPr lang="en-US" baseline="0" dirty="0" smtClean="0">
                          <a:latin typeface="Comic Sans MS" pitchFamily="66" charset="0"/>
                        </a:rPr>
                        <a:t>(Left Side is smaller than the right side)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Information</a:t>
                      </a:r>
                    </a:p>
                    <a:p>
                      <a:r>
                        <a:rPr lang="en-US" u="none" dirty="0" smtClean="0">
                          <a:latin typeface="Comic Sans MS" pitchFamily="66" charset="0"/>
                        </a:rPr>
                        <a:t>(Right</a:t>
                      </a:r>
                      <a:r>
                        <a:rPr lang="en-US" u="none" baseline="0" dirty="0" smtClean="0">
                          <a:latin typeface="Comic Sans MS" pitchFamily="66" charset="0"/>
                        </a:rPr>
                        <a:t> side is bigger than the left side)</a:t>
                      </a:r>
                      <a:endParaRPr lang="en-US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7561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Crust</a:t>
                      </a:r>
                      <a:endParaRPr lang="en-US" sz="4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latin typeface="Comic Sans MS" pitchFamily="66" charset="0"/>
                        </a:rPr>
                        <a:t>5-25 miles</a:t>
                      </a:r>
                      <a:endParaRPr lang="en-US" sz="2400" b="1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96565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latin typeface="Comic Sans MS" pitchFamily="66" charset="0"/>
                        </a:rPr>
                        <a:t>Continental</a:t>
                      </a:r>
                      <a:r>
                        <a:rPr lang="en-US" sz="2400" b="1" u="none" baseline="0" dirty="0" smtClean="0">
                          <a:latin typeface="Comic Sans MS" pitchFamily="66" charset="0"/>
                        </a:rPr>
                        <a:t> Crust (makes up continents)</a:t>
                      </a:r>
                    </a:p>
                    <a:p>
                      <a:r>
                        <a:rPr lang="en-US" sz="2400" b="1" u="none" baseline="0" dirty="0" smtClean="0">
                          <a:latin typeface="Comic Sans MS" pitchFamily="66" charset="0"/>
                        </a:rPr>
                        <a:t>Oceanic Crust (makes up ocean floor)</a:t>
                      </a:r>
                    </a:p>
                  </a:txBody>
                  <a:tcPr/>
                </a:tc>
              </a:tr>
              <a:tr h="796565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baseline="0" dirty="0" smtClean="0">
                          <a:latin typeface="Comic Sans MS" pitchFamily="66" charset="0"/>
                        </a:rPr>
                        <a:t>The thin and solid outermost layer of the Earth-mostly rock</a:t>
                      </a:r>
                    </a:p>
                  </a:txBody>
                  <a:tcPr/>
                </a:tc>
              </a:tr>
              <a:tr h="442536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baseline="0" dirty="0" smtClean="0">
                          <a:latin typeface="Comic Sans MS" pitchFamily="66" charset="0"/>
                        </a:rPr>
                        <a:t>Like the skin of an apple</a:t>
                      </a:r>
                    </a:p>
                  </a:txBody>
                  <a:tcPr/>
                </a:tc>
              </a:tr>
              <a:tr h="796565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baseline="0" dirty="0" smtClean="0">
                          <a:latin typeface="Comic Sans MS" pitchFamily="66" charset="0"/>
                        </a:rPr>
                        <a:t>At 1600 degrees Fahrenheit, rocks begin to melt</a:t>
                      </a:r>
                    </a:p>
                  </a:txBody>
                  <a:tcPr/>
                </a:tc>
              </a:tr>
              <a:tr h="763615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baseline="0" dirty="0" smtClean="0">
                          <a:latin typeface="Comic Sans MS" pitchFamily="66" charset="0"/>
                        </a:rPr>
                        <a:t>Broken into many pieces called plates</a:t>
                      </a:r>
                    </a:p>
                  </a:txBody>
                  <a:tcPr/>
                </a:tc>
              </a:tr>
              <a:tr h="1108474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baseline="0" dirty="0" smtClean="0">
                          <a:latin typeface="Comic Sans MS" pitchFamily="66" charset="0"/>
                        </a:rPr>
                        <a:t>The plates “float” on the soft plastic mantle which is located below the crust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28800" y="2286000"/>
            <a:ext cx="685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3048000"/>
            <a:ext cx="6858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3810000"/>
            <a:ext cx="6858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4343400"/>
            <a:ext cx="68580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5181600"/>
            <a:ext cx="685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5867400"/>
            <a:ext cx="68580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s://encrypted-tbn0.gstatic.com/images?q=tbn:ANd9GcSACsPMsxVWY-08Q6VPuAkMhzzhqsC_tG-ZtKimvopD3qR1KNj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10600" cy="62276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6019800"/>
              </a:tblGrid>
              <a:tr h="894329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Key</a:t>
                      </a:r>
                      <a:r>
                        <a:rPr lang="en-US" u="sng" baseline="0" dirty="0" smtClean="0">
                          <a:latin typeface="Comic Sans MS" pitchFamily="66" charset="0"/>
                        </a:rPr>
                        <a:t> Words</a:t>
                      </a:r>
                    </a:p>
                    <a:p>
                      <a:r>
                        <a:rPr lang="en-US" baseline="0" dirty="0" smtClean="0">
                          <a:latin typeface="Comic Sans MS" pitchFamily="66" charset="0"/>
                        </a:rPr>
                        <a:t>(Left Side is smaller than the right side)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Information</a:t>
                      </a:r>
                    </a:p>
                    <a:p>
                      <a:r>
                        <a:rPr lang="en-US" u="none" dirty="0" smtClean="0">
                          <a:latin typeface="Comic Sans MS" pitchFamily="66" charset="0"/>
                        </a:rPr>
                        <a:t>(Right</a:t>
                      </a:r>
                      <a:r>
                        <a:rPr lang="en-US" u="none" baseline="0" dirty="0" smtClean="0">
                          <a:latin typeface="Comic Sans MS" pitchFamily="66" charset="0"/>
                        </a:rPr>
                        <a:t> side is bigger than the left side)</a:t>
                      </a:r>
                      <a:endParaRPr lang="en-US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83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Mantle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u="none" dirty="0" smtClean="0">
                          <a:latin typeface="Comic Sans MS" pitchFamily="66" charset="0"/>
                        </a:rPr>
                        <a:t>1800 miles</a:t>
                      </a:r>
                      <a:endParaRPr lang="en-US" sz="2800" b="1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83783">
                <a:tc>
                  <a:txBody>
                    <a:bodyPr/>
                    <a:lstStyle/>
                    <a:p>
                      <a:endParaRPr lang="en-US" sz="40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mic Sans MS" pitchFamily="66" charset="0"/>
                        </a:rPr>
                        <a:t>the layer of rock between the Earth’s crust and core (iron and magnesium)</a:t>
                      </a:r>
                      <a:endParaRPr lang="en-US" sz="2800" b="1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24140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u="none" baseline="0" dirty="0" smtClean="0">
                          <a:latin typeface="Comic Sans MS" pitchFamily="66" charset="0"/>
                        </a:rPr>
                        <a:t>Largest layer of the earth</a:t>
                      </a:r>
                    </a:p>
                  </a:txBody>
                  <a:tcPr/>
                </a:tc>
              </a:tr>
              <a:tr h="924140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u="none" baseline="0" dirty="0" smtClean="0">
                          <a:latin typeface="Comic Sans MS" pitchFamily="66" charset="0"/>
                        </a:rPr>
                        <a:t>The movement of the mantle is the reason that plates of the Earth move</a:t>
                      </a:r>
                    </a:p>
                  </a:txBody>
                  <a:tcPr/>
                </a:tc>
              </a:tr>
              <a:tr h="924140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u="none" baseline="0" dirty="0" smtClean="0">
                          <a:latin typeface="Comic Sans MS" pitchFamily="66" charset="0"/>
                        </a:rPr>
                        <a:t>Top-1600 degrees F</a:t>
                      </a:r>
                    </a:p>
                    <a:p>
                      <a:r>
                        <a:rPr lang="en-US" sz="2800" b="1" u="none" baseline="0" dirty="0" smtClean="0">
                          <a:latin typeface="Comic Sans MS" pitchFamily="66" charset="0"/>
                        </a:rPr>
                        <a:t>Bottom- 4000 degrees F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19400" y="1219200"/>
            <a:ext cx="6096000" cy="60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1981200"/>
            <a:ext cx="6096000" cy="1295400"/>
          </a:xfrm>
          <a:prstGeom prst="rect">
            <a:avLst/>
          </a:prstGeom>
          <a:solidFill>
            <a:srgbClr val="F145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3352800"/>
            <a:ext cx="6096000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4267200"/>
            <a:ext cx="6096000" cy="1295400"/>
          </a:xfrm>
          <a:prstGeom prst="rect">
            <a:avLst/>
          </a:prstGeom>
          <a:solidFill>
            <a:srgbClr val="F145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9400" y="5638800"/>
            <a:ext cx="60960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10600" cy="5435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6019800"/>
              </a:tblGrid>
              <a:tr h="894329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Key</a:t>
                      </a:r>
                      <a:r>
                        <a:rPr lang="en-US" u="sng" baseline="0" dirty="0" smtClean="0">
                          <a:latin typeface="Comic Sans MS" pitchFamily="66" charset="0"/>
                        </a:rPr>
                        <a:t> Words</a:t>
                      </a:r>
                    </a:p>
                    <a:p>
                      <a:r>
                        <a:rPr lang="en-US" baseline="0" dirty="0" smtClean="0">
                          <a:latin typeface="Comic Sans MS" pitchFamily="66" charset="0"/>
                        </a:rPr>
                        <a:t>(Left Side is smaller than the right side)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itchFamily="66" charset="0"/>
                        </a:rPr>
                        <a:t>Information</a:t>
                      </a:r>
                    </a:p>
                    <a:p>
                      <a:r>
                        <a:rPr lang="en-US" u="none" dirty="0" smtClean="0">
                          <a:latin typeface="Comic Sans MS" pitchFamily="66" charset="0"/>
                        </a:rPr>
                        <a:t>(Right</a:t>
                      </a:r>
                      <a:r>
                        <a:rPr lang="en-US" u="none" baseline="0" dirty="0" smtClean="0">
                          <a:latin typeface="Comic Sans MS" pitchFamily="66" charset="0"/>
                        </a:rPr>
                        <a:t> side is bigger than the left side)</a:t>
                      </a:r>
                      <a:endParaRPr lang="en-US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83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Outer 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u="none" dirty="0" smtClean="0">
                          <a:latin typeface="Comic Sans MS" pitchFamily="66" charset="0"/>
                        </a:rPr>
                        <a:t>1400 miles</a:t>
                      </a:r>
                      <a:endParaRPr lang="en-US" sz="4800" b="1" u="none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24140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u="none" baseline="0" dirty="0" smtClean="0">
                          <a:latin typeface="Comic Sans MS" pitchFamily="66" charset="0"/>
                        </a:rPr>
                        <a:t>Liquid state</a:t>
                      </a:r>
                    </a:p>
                  </a:txBody>
                  <a:tcPr/>
                </a:tc>
              </a:tr>
              <a:tr h="924140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u="none" baseline="0" dirty="0" smtClean="0">
                          <a:latin typeface="Comic Sans MS" pitchFamily="66" charset="0"/>
                        </a:rPr>
                        <a:t>Composed of the melted metals nickel and iron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19400" y="1219200"/>
            <a:ext cx="6096000" cy="1295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2667000"/>
            <a:ext cx="609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3505200"/>
            <a:ext cx="6096000" cy="2209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181</TotalTime>
  <Words>429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Layers of Earth</vt:lpstr>
      <vt:lpstr>Cornell Notes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Lithosphere</vt:lpstr>
      <vt:lpstr>Asthenosphere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Layers of Earth</dc:title>
  <dc:creator>etosha</dc:creator>
  <cp:lastModifiedBy>kiahe</cp:lastModifiedBy>
  <cp:revision>28</cp:revision>
  <dcterms:created xsi:type="dcterms:W3CDTF">2014-01-18T04:27:14Z</dcterms:created>
  <dcterms:modified xsi:type="dcterms:W3CDTF">2014-02-05T18:21:46Z</dcterms:modified>
</cp:coreProperties>
</file>